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19" r:id="rId39"/>
    <p:sldId id="318" r:id="rId40"/>
    <p:sldId id="296"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47" d="100"/>
          <a:sy n="47" d="100"/>
        </p:scale>
        <p:origin x="178" y="5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mico918/Data-Science-Cap/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ico918/Data-Science-Cap/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mico918/Data-Science-Cap/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ico918/Data-Science-Cap/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mico918/Data-Science-Cap/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amico918/Data-Science-Cap/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camico918/Data-Science-Cap/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Chelsie Amico</a:t>
            </a:r>
          </a:p>
          <a:p>
            <a:r>
              <a:rPr lang="en-US" dirty="0">
                <a:solidFill>
                  <a:schemeClr val="bg2"/>
                </a:solidFill>
                <a:latin typeface="Abadi" panose="020B0604020104020204" pitchFamily="34" charset="0"/>
                <a:ea typeface="SF Pro" pitchFamily="2" charset="0"/>
                <a:cs typeface="SF Pro" pitchFamily="2" charset="0"/>
              </a:rPr>
              <a:t>09/21/2024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3882448"/>
          </a:xfrm>
          <a:prstGeom prst="rect">
            <a:avLst/>
          </a:prstGeom>
        </p:spPr>
        <p:txBody>
          <a:bodyPr/>
          <a:lstStyle/>
          <a:p>
            <a:r>
              <a:rPr lang="en-US" sz="2000" dirty="0">
                <a:solidFill>
                  <a:schemeClr val="accent3">
                    <a:lumMod val="25000"/>
                  </a:schemeClr>
                </a:solidFill>
                <a:latin typeface="Abadi" panose="020B0604020104020204" pitchFamily="34" charset="0"/>
              </a:rPr>
              <a:t>The cleaned data was first imported, and I checked what percentage of missing values is in the </a:t>
            </a:r>
            <a:r>
              <a:rPr lang="en-US" sz="2000" dirty="0" err="1">
                <a:solidFill>
                  <a:schemeClr val="accent3">
                    <a:lumMod val="25000"/>
                  </a:schemeClr>
                </a:solidFill>
                <a:latin typeface="Abadi" panose="020B0604020104020204" pitchFamily="34" charset="0"/>
              </a:rPr>
              <a:t>LaunchingPad</a:t>
            </a:r>
            <a:r>
              <a:rPr lang="en-US" sz="2000" dirty="0">
                <a:solidFill>
                  <a:schemeClr val="accent3">
                    <a:lumMod val="25000"/>
                  </a:schemeClr>
                </a:solidFill>
                <a:latin typeface="Abadi" panose="020B0604020104020204" pitchFamily="34" charset="0"/>
              </a:rPr>
              <a:t> since it was the only column still containing null values indicated when “no </a:t>
            </a:r>
            <a:r>
              <a:rPr lang="en-US" sz="2000" dirty="0" err="1">
                <a:solidFill>
                  <a:schemeClr val="accent3">
                    <a:lumMod val="25000"/>
                  </a:schemeClr>
                </a:solidFill>
                <a:latin typeface="Abadi" panose="020B0604020104020204" pitchFamily="34" charset="0"/>
              </a:rPr>
              <a:t>LaunchingPad</a:t>
            </a:r>
            <a:r>
              <a:rPr lang="en-US" sz="2000" dirty="0">
                <a:solidFill>
                  <a:schemeClr val="accent3">
                    <a:lumMod val="25000"/>
                  </a:schemeClr>
                </a:solidFill>
                <a:latin typeface="Abadi" panose="020B0604020104020204" pitchFamily="34" charset="0"/>
              </a:rPr>
              <a:t>” was used. I checked the datatype of each column, there are four different datatypes (int64, object, float64, and bool). Further analysis like value count of </a:t>
            </a:r>
            <a:r>
              <a:rPr lang="en-US" sz="2000" dirty="0" err="1">
                <a:solidFill>
                  <a:schemeClr val="accent3">
                    <a:lumMod val="25000"/>
                  </a:schemeClr>
                </a:solidFill>
                <a:latin typeface="Abadi" panose="020B0604020104020204" pitchFamily="34" charset="0"/>
              </a:rPr>
              <a:t>LaunchSite</a:t>
            </a:r>
            <a:r>
              <a:rPr lang="en-US" sz="2000" dirty="0">
                <a:solidFill>
                  <a:schemeClr val="accent3">
                    <a:lumMod val="25000"/>
                  </a:schemeClr>
                </a:solidFill>
                <a:latin typeface="Abadi" panose="020B0604020104020204" pitchFamily="34" charset="0"/>
              </a:rPr>
              <a:t> was also examined for the various facilities Cape Canaveral Space Launch Complex 40 VAFB SLC 4E seems to have the highest count of 55.</a:t>
            </a:r>
          </a:p>
          <a:p>
            <a:r>
              <a:rPr lang="en-US" sz="2000" dirty="0">
                <a:solidFill>
                  <a:schemeClr val="accent3">
                    <a:lumMod val="25000"/>
                  </a:schemeClr>
                </a:solidFill>
                <a:latin typeface="Abadi" panose="020B0604020104020204" pitchFamily="34" charset="0"/>
              </a:rPr>
              <a:t>I created a new feature called “Class” from the outcome’s column were all outcomes containing the name “False” and “None” are regarded as bad; therefore, a binary of zero was assigned for bad outcomes, and one was assigned for good outcomes.</a:t>
            </a:r>
          </a:p>
          <a:p>
            <a:r>
              <a:rPr lang="en-US" sz="2000" dirty="0">
                <a:solidFill>
                  <a:schemeClr val="accent3">
                    <a:lumMod val="25000"/>
                  </a:schemeClr>
                </a:solidFill>
                <a:latin typeface="Abadi" panose="020B0604020104020204" pitchFamily="34" charset="0"/>
              </a:rPr>
              <a:t>I also calculated the success rate of all the good outcomes which make up 66.67% of the class feature.</a:t>
            </a:r>
          </a:p>
          <a:p>
            <a:r>
              <a:rPr lang="en-US" dirty="0">
                <a:hlinkClick r:id="rId3"/>
              </a:rPr>
              <a:t>GitHub Data Wrangling Notebook</a:t>
            </a:r>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6F24C17-68A4-E61F-7266-19BAB5B3062E}"/>
              </a:ext>
            </a:extLst>
          </p:cNvPr>
          <p:cNvPicPr>
            <a:picLocks noChangeAspect="1"/>
          </p:cNvPicPr>
          <p:nvPr/>
        </p:nvPicPr>
        <p:blipFill>
          <a:blip r:embed="rId4"/>
          <a:stretch>
            <a:fillRect/>
          </a:stretch>
        </p:blipFill>
        <p:spPr>
          <a:xfrm>
            <a:off x="333504" y="5807234"/>
            <a:ext cx="10555173" cy="41915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644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utilized seaborn and matplotlib for the visualization of static charts, plot type such as </a:t>
            </a: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for displaying the relationship between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for orbit and class, and a line plot to show the trend of average success rate of rocket launches over time (2010-2020).</a:t>
            </a:r>
          </a:p>
          <a:p>
            <a:pPr>
              <a:lnSpc>
                <a:spcPct val="100000"/>
              </a:lnSpc>
              <a:spcBef>
                <a:spcPts val="1400"/>
              </a:spcBef>
            </a:pPr>
            <a:r>
              <a:rPr lang="en-US" dirty="0">
                <a:hlinkClick r:id="rId3"/>
              </a:rPr>
              <a:t>GitHub EDA with Visualization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1C890D2-D6BC-8C8D-1EDD-8D55D309A880}"/>
              </a:ext>
            </a:extLst>
          </p:cNvPr>
          <p:cNvPicPr>
            <a:picLocks noChangeAspect="1"/>
          </p:cNvPicPr>
          <p:nvPr/>
        </p:nvPicPr>
        <p:blipFill>
          <a:blip r:embed="rId4"/>
          <a:stretch>
            <a:fillRect/>
          </a:stretch>
        </p:blipFill>
        <p:spPr>
          <a:xfrm>
            <a:off x="6096000" y="3440760"/>
            <a:ext cx="5425245" cy="3134163"/>
          </a:xfrm>
          <a:prstGeom prst="rect">
            <a:avLst/>
          </a:prstGeom>
        </p:spPr>
      </p:pic>
      <p:sp>
        <p:nvSpPr>
          <p:cNvPr id="7" name="TextBox 6">
            <a:extLst>
              <a:ext uri="{FF2B5EF4-FFF2-40B4-BE49-F238E27FC236}">
                <a16:creationId xmlns:a16="http://schemas.microsoft.com/office/drawing/2014/main" id="{6D4E5142-B82B-62DF-C3EB-E49354C8DBE7}"/>
              </a:ext>
            </a:extLst>
          </p:cNvPr>
          <p:cNvSpPr txBox="1"/>
          <p:nvPr/>
        </p:nvSpPr>
        <p:spPr>
          <a:xfrm>
            <a:off x="1151012" y="6230027"/>
            <a:ext cx="4876799" cy="461665"/>
          </a:xfrm>
          <a:prstGeom prst="rect">
            <a:avLst/>
          </a:prstGeom>
          <a:noFill/>
        </p:spPr>
        <p:txBody>
          <a:bodyPr wrap="square" rtlCol="0">
            <a:spAutoFit/>
          </a:bodyPr>
          <a:lstStyle/>
          <a:p>
            <a:r>
              <a:rPr lang="en-US" sz="2400" dirty="0"/>
              <a:t>Orbit Type and Flight Number Chart</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218998"/>
          </a:xfrm>
          <a:prstGeom prst="rect">
            <a:avLst/>
          </a:prstGeom>
        </p:spPr>
        <p:txBody>
          <a:bodyPr lIns="91440" tIns="45720" rIns="91440" bIns="45720" anchor="t"/>
          <a:lstStyle/>
          <a:p>
            <a:pPr>
              <a:buFont typeface="Wingdings" panose="05000000000000000000" pitchFamily="2" charset="2"/>
              <a:buChar char="v"/>
            </a:pPr>
            <a:r>
              <a:rPr lang="en-US" sz="2000" dirty="0"/>
              <a:t> Names of unique launch sites in the space mission</a:t>
            </a:r>
          </a:p>
          <a:p>
            <a:pPr>
              <a:buFont typeface="Wingdings" panose="05000000000000000000" pitchFamily="2" charset="2"/>
              <a:buChar char="v"/>
            </a:pPr>
            <a:r>
              <a:rPr lang="en-US" sz="2000" dirty="0"/>
              <a:t>Five records where launch sites begin with string ‘CCA’</a:t>
            </a:r>
          </a:p>
          <a:p>
            <a:pPr>
              <a:buFont typeface="Wingdings" panose="05000000000000000000" pitchFamily="2" charset="2"/>
              <a:buChar char="v"/>
            </a:pPr>
            <a:r>
              <a:rPr lang="en-US" sz="2000" dirty="0"/>
              <a:t>Total payload mass by NASA (CRS)</a:t>
            </a:r>
          </a:p>
          <a:p>
            <a:pPr>
              <a:buFont typeface="Wingdings" panose="05000000000000000000" pitchFamily="2" charset="2"/>
              <a:buChar char="v"/>
            </a:pPr>
            <a:r>
              <a:rPr lang="en-US" sz="2000" dirty="0"/>
              <a:t>Average payload mass carried by booster version F9 v1.1</a:t>
            </a:r>
          </a:p>
          <a:p>
            <a:pPr>
              <a:buFont typeface="Wingdings" panose="05000000000000000000" pitchFamily="2" charset="2"/>
              <a:buChar char="v"/>
            </a:pPr>
            <a:r>
              <a:rPr lang="en-US" sz="2000" dirty="0"/>
              <a:t>First successful landing outcome in ground pad</a:t>
            </a:r>
          </a:p>
          <a:p>
            <a:pPr>
              <a:buFont typeface="Wingdings" panose="05000000000000000000" pitchFamily="2" charset="2"/>
              <a:buChar char="v"/>
            </a:pPr>
            <a:r>
              <a:rPr lang="en-US" sz="2000" dirty="0"/>
              <a:t>Success in drone ship, payload mass &gt;4000 but &lt;6000</a:t>
            </a:r>
          </a:p>
          <a:p>
            <a:pPr>
              <a:buFont typeface="Wingdings" panose="05000000000000000000" pitchFamily="2" charset="2"/>
              <a:buChar char="v"/>
            </a:pPr>
            <a:r>
              <a:rPr lang="en-US" sz="2000" dirty="0"/>
              <a:t>Total number of successful and failure mission outcomes</a:t>
            </a:r>
          </a:p>
          <a:p>
            <a:pPr>
              <a:buFont typeface="Wingdings" panose="05000000000000000000" pitchFamily="2" charset="2"/>
              <a:buChar char="v"/>
            </a:pPr>
            <a:r>
              <a:rPr lang="en-US" sz="2000" dirty="0" err="1"/>
              <a:t>Booster_versions</a:t>
            </a:r>
            <a:r>
              <a:rPr lang="en-US" sz="2000" dirty="0"/>
              <a:t> with maximum payload mass</a:t>
            </a:r>
          </a:p>
          <a:p>
            <a:pPr>
              <a:buFont typeface="Wingdings" panose="05000000000000000000" pitchFamily="2" charset="2"/>
              <a:buChar char="v"/>
            </a:pPr>
            <a:r>
              <a:rPr lang="en-US" sz="2000" dirty="0"/>
              <a:t>Month names of failure landing outcomes in drone ship in year 2015</a:t>
            </a:r>
          </a:p>
          <a:p>
            <a:pPr>
              <a:buFont typeface="Wingdings" panose="05000000000000000000" pitchFamily="2" charset="2"/>
              <a:buChar char="v"/>
            </a:pPr>
            <a:r>
              <a:rPr lang="en-US" sz="2000" dirty="0"/>
              <a:t>Landing outcomes counts between “2010-06-04” and 2017-03-20”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1B0DB47F-B768-C980-710B-213D5A501035}"/>
              </a:ext>
            </a:extLst>
          </p:cNvPr>
          <p:cNvSpPr txBox="1"/>
          <p:nvPr/>
        </p:nvSpPr>
        <p:spPr>
          <a:xfrm>
            <a:off x="734028" y="5878162"/>
            <a:ext cx="9559635" cy="523220"/>
          </a:xfrm>
          <a:prstGeom prst="rect">
            <a:avLst/>
          </a:prstGeom>
          <a:noFill/>
        </p:spPr>
        <p:txBody>
          <a:bodyPr wrap="square" rtlCol="0">
            <a:spAutoFit/>
          </a:bodyPr>
          <a:lstStyle/>
          <a:p>
            <a:r>
              <a:rPr lang="en-US" sz="2800" dirty="0">
                <a:hlinkClick r:id="rId3"/>
              </a:rPr>
              <a:t>GitHub URL EDA with SQL Notebook</a:t>
            </a:r>
            <a:endParaRPr lang="en-US" sz="28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dirty="0"/>
              <a:t>	In the interactive map with Folium, I added objects such as markers which is used to pin the location of the launches, examples is the NASA JSC space station launch site, circle to highlight the area with a text label on a specific coordinate and line for the proximity of the launch sites.</a:t>
            </a:r>
          </a:p>
          <a:p>
            <a:pPr marL="0" indent="0">
              <a:buNone/>
            </a:pPr>
            <a:endParaRPr lang="en-US" dirty="0"/>
          </a:p>
          <a:p>
            <a:pPr marL="0" indent="0">
              <a:buNone/>
            </a:pPr>
            <a:endParaRPr lang="en-US" dirty="0"/>
          </a:p>
          <a:p>
            <a:pPr marL="0" indent="0">
              <a:buNone/>
            </a:pPr>
            <a:endParaRPr lang="en-US" dirty="0"/>
          </a:p>
          <a:p>
            <a:pPr marL="0" indent="0">
              <a:buNone/>
            </a:pPr>
            <a:r>
              <a:rPr lang="en-US" dirty="0">
                <a:hlinkClick r:id="rId3"/>
              </a:rPr>
              <a:t>GitHub URL Launch Site Analysis with Folium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400" dirty="0"/>
              <a:t>In the </a:t>
            </a:r>
            <a:r>
              <a:rPr lang="en-US" sz="2400" dirty="0" err="1"/>
              <a:t>Plotly</a:t>
            </a:r>
            <a:r>
              <a:rPr lang="en-US" sz="2400" dirty="0"/>
              <a:t> Dash user application I have added a dropdown list and a range slider to allow a user to interact with a pie chart and the scatter point chart</a:t>
            </a:r>
          </a:p>
          <a:p>
            <a:pPr>
              <a:lnSpc>
                <a:spcPct val="100000"/>
              </a:lnSpc>
              <a:spcBef>
                <a:spcPts val="1400"/>
              </a:spcBef>
            </a:pPr>
            <a:r>
              <a:rPr lang="en-US" sz="2400" dirty="0"/>
              <a:t>Then plotted a scatter graph showing the relationship with Outcome and Payload Mass (Kg) for the different booster version</a:t>
            </a:r>
            <a:endParaRPr lang="en-US" sz="1600" dirty="0"/>
          </a:p>
          <a:p>
            <a:pPr marL="0" indent="0">
              <a:lnSpc>
                <a:spcPct val="100000"/>
              </a:lnSpc>
              <a:spcBef>
                <a:spcPts val="1400"/>
              </a:spcBef>
              <a:buNone/>
            </a:pPr>
            <a:endParaRPr lang="en-US" sz="1600" dirty="0"/>
          </a:p>
          <a:p>
            <a:pPr marL="0" indent="0">
              <a:lnSpc>
                <a:spcPct val="100000"/>
              </a:lnSpc>
              <a:spcBef>
                <a:spcPts val="1400"/>
              </a:spcBef>
              <a:buNone/>
            </a:pPr>
            <a:endParaRPr lang="en-US" sz="1600" dirty="0"/>
          </a:p>
          <a:p>
            <a:pPr marL="0" indent="0">
              <a:lnSpc>
                <a:spcPct val="100000"/>
              </a:lnSpc>
              <a:spcBef>
                <a:spcPts val="1400"/>
              </a:spcBef>
              <a:buNone/>
            </a:pPr>
            <a:endParaRPr lang="en-US" sz="1600" dirty="0"/>
          </a:p>
          <a:p>
            <a:pPr marL="0" indent="0">
              <a:lnSpc>
                <a:spcPct val="100000"/>
              </a:lnSpc>
              <a:spcBef>
                <a:spcPts val="1400"/>
              </a:spcBef>
              <a:buNone/>
            </a:pPr>
            <a:endParaRPr lang="en-US" sz="1600" dirty="0"/>
          </a:p>
          <a:p>
            <a:pPr>
              <a:lnSpc>
                <a:spcPct val="100000"/>
              </a:lnSpc>
              <a:spcBef>
                <a:spcPts val="1400"/>
              </a:spcBef>
            </a:pPr>
            <a:r>
              <a:rPr lang="en-US" dirty="0">
                <a:hlinkClick r:id="rId3"/>
              </a:rPr>
              <a:t>GitHub URL </a:t>
            </a:r>
            <a:r>
              <a:rPr lang="en-US" dirty="0" err="1">
                <a:hlinkClick r:id="rId3"/>
              </a:rPr>
              <a:t>Plotly</a:t>
            </a:r>
            <a:r>
              <a:rPr lang="en-US" dirty="0">
                <a:hlinkClick r:id="rId3"/>
              </a:rPr>
              <a:t> 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4701" y="1610314"/>
            <a:ext cx="4660971" cy="2324377"/>
          </a:xfrm>
          <a:prstGeom prst="rect">
            <a:avLst/>
          </a:prstGeom>
        </p:spPr>
        <p:txBody>
          <a:bodyPr>
            <a:normAutofit fontScale="77500" lnSpcReduction="20000"/>
          </a:bodyPr>
          <a:lstStyle/>
          <a:p>
            <a:pPr marL="0" indent="0">
              <a:lnSpc>
                <a:spcPct val="100000"/>
              </a:lnSpc>
              <a:spcBef>
                <a:spcPts val="1400"/>
              </a:spcBef>
              <a:buNone/>
            </a:pPr>
            <a:r>
              <a:rPr lang="en-US" sz="2200" b="1" dirty="0">
                <a:solidFill>
                  <a:schemeClr val="accent3">
                    <a:lumMod val="25000"/>
                  </a:schemeClr>
                </a:solidFill>
              </a:rPr>
              <a:t>Building the Model</a:t>
            </a:r>
          </a:p>
          <a:p>
            <a:pPr>
              <a:lnSpc>
                <a:spcPct val="100000"/>
              </a:lnSpc>
              <a:spcBef>
                <a:spcPts val="1400"/>
              </a:spcBef>
            </a:pPr>
            <a:r>
              <a:rPr lang="en-US" sz="2200" dirty="0">
                <a:solidFill>
                  <a:schemeClr val="accent3">
                    <a:lumMod val="25000"/>
                  </a:schemeClr>
                </a:solidFill>
              </a:rPr>
              <a:t>Loaded the dataset into NumPy and Pandas</a:t>
            </a:r>
          </a:p>
          <a:p>
            <a:pPr>
              <a:lnSpc>
                <a:spcPct val="100000"/>
              </a:lnSpc>
              <a:spcBef>
                <a:spcPts val="1400"/>
              </a:spcBef>
            </a:pPr>
            <a:r>
              <a:rPr lang="en-US" sz="2200" dirty="0">
                <a:solidFill>
                  <a:schemeClr val="accent3">
                    <a:lumMod val="25000"/>
                  </a:schemeClr>
                </a:solidFill>
              </a:rPr>
              <a:t>Transformed the data and then split into training and test sets</a:t>
            </a:r>
          </a:p>
          <a:p>
            <a:pPr>
              <a:lnSpc>
                <a:spcPct val="100000"/>
              </a:lnSpc>
              <a:spcBef>
                <a:spcPts val="1400"/>
              </a:spcBef>
            </a:pPr>
            <a:r>
              <a:rPr lang="en-US" sz="2200" dirty="0">
                <a:solidFill>
                  <a:schemeClr val="accent3">
                    <a:lumMod val="25000"/>
                  </a:schemeClr>
                </a:solidFill>
              </a:rPr>
              <a:t>Decided which type of ML to use</a:t>
            </a:r>
          </a:p>
          <a:p>
            <a:pPr>
              <a:lnSpc>
                <a:spcPct val="100000"/>
              </a:lnSpc>
              <a:spcBef>
                <a:spcPts val="1400"/>
              </a:spcBef>
            </a:pPr>
            <a:r>
              <a:rPr lang="en-US" sz="2200" dirty="0">
                <a:solidFill>
                  <a:schemeClr val="accent3">
                    <a:lumMod val="25000"/>
                  </a:schemeClr>
                </a:solidFill>
              </a:rPr>
              <a:t>Set the parameters and algorithms to </a:t>
            </a:r>
            <a:r>
              <a:rPr lang="en-US" sz="2200" dirty="0" err="1">
                <a:solidFill>
                  <a:schemeClr val="accent3">
                    <a:lumMod val="25000"/>
                  </a:schemeClr>
                </a:solidFill>
              </a:rPr>
              <a:t>GridSearchCV</a:t>
            </a:r>
            <a:r>
              <a:rPr lang="en-US" sz="2200" dirty="0">
                <a:solidFill>
                  <a:schemeClr val="accent3">
                    <a:lumMod val="25000"/>
                  </a:schemeClr>
                </a:solidFill>
              </a:rPr>
              <a:t> and fit it to the dataset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DCA5DCA9-8E94-8602-F87E-45D319EDF924}"/>
              </a:ext>
            </a:extLst>
          </p:cNvPr>
          <p:cNvSpPr txBox="1"/>
          <p:nvPr/>
        </p:nvSpPr>
        <p:spPr>
          <a:xfrm>
            <a:off x="5902036" y="1610314"/>
            <a:ext cx="4862946" cy="1477328"/>
          </a:xfrm>
          <a:prstGeom prst="rect">
            <a:avLst/>
          </a:prstGeom>
          <a:noFill/>
        </p:spPr>
        <p:txBody>
          <a:bodyPr wrap="square" rtlCol="0">
            <a:spAutoFit/>
          </a:bodyPr>
          <a:lstStyle/>
          <a:p>
            <a:r>
              <a:rPr lang="en-US" b="1" dirty="0"/>
              <a:t>Evaluating the Model</a:t>
            </a:r>
          </a:p>
          <a:p>
            <a:pPr marL="285750" indent="-285750">
              <a:buFont typeface="Arial" panose="020B0604020202020204" pitchFamily="34" charset="0"/>
              <a:buChar char="•"/>
            </a:pPr>
            <a:r>
              <a:rPr lang="en-US" dirty="0"/>
              <a:t>Checked the accuracy for each model</a:t>
            </a:r>
          </a:p>
          <a:p>
            <a:pPr marL="285750" indent="-285750">
              <a:buFont typeface="Arial" panose="020B0604020202020204" pitchFamily="34" charset="0"/>
              <a:buChar char="•"/>
            </a:pPr>
            <a:r>
              <a:rPr lang="en-US" dirty="0"/>
              <a:t>Tuned hyperparameters for each type of algorithms</a:t>
            </a:r>
          </a:p>
          <a:p>
            <a:pPr marL="285750" indent="-285750">
              <a:buFont typeface="Arial" panose="020B0604020202020204" pitchFamily="34" charset="0"/>
              <a:buChar char="•"/>
            </a:pPr>
            <a:r>
              <a:rPr lang="en-US" dirty="0"/>
              <a:t>Plotted the confusion matrix</a:t>
            </a:r>
          </a:p>
        </p:txBody>
      </p:sp>
      <p:sp>
        <p:nvSpPr>
          <p:cNvPr id="6" name="TextBox 5">
            <a:extLst>
              <a:ext uri="{FF2B5EF4-FFF2-40B4-BE49-F238E27FC236}">
                <a16:creationId xmlns:a16="http://schemas.microsoft.com/office/drawing/2014/main" id="{95CC0B0F-28B5-4B2D-12B0-365F21A59D0C}"/>
              </a:ext>
            </a:extLst>
          </p:cNvPr>
          <p:cNvSpPr txBox="1"/>
          <p:nvPr/>
        </p:nvSpPr>
        <p:spPr>
          <a:xfrm>
            <a:off x="894701" y="4225636"/>
            <a:ext cx="3995954" cy="923330"/>
          </a:xfrm>
          <a:prstGeom prst="rect">
            <a:avLst/>
          </a:prstGeom>
          <a:noFill/>
        </p:spPr>
        <p:txBody>
          <a:bodyPr wrap="square" rtlCol="0">
            <a:spAutoFit/>
          </a:bodyPr>
          <a:lstStyle/>
          <a:p>
            <a:r>
              <a:rPr lang="en-US" b="1" dirty="0"/>
              <a:t>Improving the Model</a:t>
            </a:r>
          </a:p>
          <a:p>
            <a:pPr marL="285750" indent="-285750">
              <a:buFont typeface="Arial" panose="020B0604020202020204" pitchFamily="34" charset="0"/>
              <a:buChar char="•"/>
            </a:pPr>
            <a:r>
              <a:rPr lang="en-US" dirty="0"/>
              <a:t>Used Feature Engineering and Algorithm Tuning</a:t>
            </a:r>
          </a:p>
        </p:txBody>
      </p:sp>
      <p:sp>
        <p:nvSpPr>
          <p:cNvPr id="7" name="TextBox 6">
            <a:extLst>
              <a:ext uri="{FF2B5EF4-FFF2-40B4-BE49-F238E27FC236}">
                <a16:creationId xmlns:a16="http://schemas.microsoft.com/office/drawing/2014/main" id="{7F7FE13C-F2BB-69A3-1919-90E1CBBD4E75}"/>
              </a:ext>
            </a:extLst>
          </p:cNvPr>
          <p:cNvSpPr txBox="1"/>
          <p:nvPr/>
        </p:nvSpPr>
        <p:spPr>
          <a:xfrm>
            <a:off x="5902036" y="3823855"/>
            <a:ext cx="4336473" cy="923330"/>
          </a:xfrm>
          <a:prstGeom prst="rect">
            <a:avLst/>
          </a:prstGeom>
          <a:noFill/>
        </p:spPr>
        <p:txBody>
          <a:bodyPr wrap="square" rtlCol="0">
            <a:spAutoFit/>
          </a:bodyPr>
          <a:lstStyle/>
          <a:p>
            <a:r>
              <a:rPr lang="en-US" b="1" dirty="0"/>
              <a:t>Find the BEST Model</a:t>
            </a:r>
          </a:p>
          <a:p>
            <a:pPr marL="285750" indent="-285750">
              <a:buFont typeface="Arial" panose="020B0604020202020204" pitchFamily="34" charset="0"/>
              <a:buChar char="•"/>
            </a:pPr>
            <a:r>
              <a:rPr lang="en-US" dirty="0"/>
              <a:t>The model with the best accuracy score will be the best performing model</a:t>
            </a:r>
          </a:p>
        </p:txBody>
      </p:sp>
      <p:sp>
        <p:nvSpPr>
          <p:cNvPr id="8" name="TextBox 7">
            <a:extLst>
              <a:ext uri="{FF2B5EF4-FFF2-40B4-BE49-F238E27FC236}">
                <a16:creationId xmlns:a16="http://schemas.microsoft.com/office/drawing/2014/main" id="{E017D28C-38F4-8BCA-92C6-E95604ECE022}"/>
              </a:ext>
            </a:extLst>
          </p:cNvPr>
          <p:cNvSpPr txBox="1"/>
          <p:nvPr/>
        </p:nvSpPr>
        <p:spPr>
          <a:xfrm rot="10800000" flipV="1">
            <a:off x="894701" y="5840574"/>
            <a:ext cx="3801990" cy="461665"/>
          </a:xfrm>
          <a:prstGeom prst="rect">
            <a:avLst/>
          </a:prstGeom>
          <a:noFill/>
        </p:spPr>
        <p:txBody>
          <a:bodyPr wrap="square" rtlCol="0">
            <a:spAutoFit/>
          </a:bodyPr>
          <a:lstStyle/>
          <a:p>
            <a:r>
              <a:rPr lang="en-US" sz="2400" u="sng" dirty="0">
                <a:solidFill>
                  <a:schemeClr val="accent5">
                    <a:lumMod val="75000"/>
                  </a:schemeClr>
                </a:solidFill>
              </a:rPr>
              <a:t>GitHub URL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9BD53EED-C51E-5387-8DAB-CB52F48F819B}"/>
              </a:ext>
            </a:extLst>
          </p:cNvPr>
          <p:cNvSpPr txBox="1"/>
          <p:nvPr/>
        </p:nvSpPr>
        <p:spPr>
          <a:xfrm>
            <a:off x="841125" y="1648691"/>
            <a:ext cx="1044448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findings of the exploratory stage were quite interesting with NASA CRS having a total “payload mass” of 45,596, average payload mass of “booster version F9 v1.1” is 2928.4. First successful landing outcome ground pad was achieved in “2015-12-22” and up to 5 </a:t>
            </a:r>
            <a:r>
              <a:rPr lang="en-US" dirty="0" err="1"/>
              <a:t>Booster_version</a:t>
            </a:r>
            <a:r>
              <a:rPr lang="en-US" dirty="0"/>
              <a:t> having a successful landing outcome on “</a:t>
            </a:r>
            <a:r>
              <a:rPr lang="en-US" dirty="0" err="1"/>
              <a:t>drone_ship</a:t>
            </a:r>
            <a:r>
              <a:rPr lang="en-US" dirty="0"/>
              <a:t>” with a payload mass between 4000 and 6000. A total of 99 successful mission outcomes was also achieved by SpaceX’s Falcon 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visualization also depict some interesting findings, with higher success rate for CCAFS SLC 40 as the flight number increases, and high success rates (100%) of Falcon 9 landing for Orbit type “ES-L1, SSO, HEO, and GEO”. Also there has been tremendous success in Falcon 9’s first stage landing over time since 2010-2020.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used four different machine learning algorithms the baseline Logistic Regression, Support Vector Machine, Decision Tree classifier and KNN. All the models yield a better performance with a accuracy above 83%, while Decision Tree with </a:t>
            </a:r>
            <a:r>
              <a:rPr lang="en-US" dirty="0" err="1"/>
              <a:t>GridSearchCV</a:t>
            </a:r>
            <a:r>
              <a:rPr lang="en-US" dirty="0"/>
              <a:t> achieved the highest accuracy of 88.89% and F-1 score of 88.21%. Meaning I am confident enough that 88.89% of the time our model will be able to predict whether Falcon 9’s first stage landing will be successful</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4FA8C1A-4ABA-D90E-EDC4-92DC9C989EDD}"/>
              </a:ext>
            </a:extLst>
          </p:cNvPr>
          <p:cNvPicPr>
            <a:picLocks noChangeAspect="1"/>
          </p:cNvPicPr>
          <p:nvPr/>
        </p:nvPicPr>
        <p:blipFill>
          <a:blip r:embed="rId3"/>
          <a:stretch>
            <a:fillRect/>
          </a:stretch>
        </p:blipFill>
        <p:spPr>
          <a:xfrm>
            <a:off x="770011" y="1302982"/>
            <a:ext cx="10687961" cy="2619496"/>
          </a:xfrm>
          <a:prstGeom prst="rect">
            <a:avLst/>
          </a:prstGeom>
        </p:spPr>
      </p:pic>
      <p:sp>
        <p:nvSpPr>
          <p:cNvPr id="7" name="TextBox 6">
            <a:extLst>
              <a:ext uri="{FF2B5EF4-FFF2-40B4-BE49-F238E27FC236}">
                <a16:creationId xmlns:a16="http://schemas.microsoft.com/office/drawing/2014/main" id="{4F9AE157-45F7-687D-9CCE-E2CFF7EFD210}"/>
              </a:ext>
            </a:extLst>
          </p:cNvPr>
          <p:cNvSpPr txBox="1"/>
          <p:nvPr/>
        </p:nvSpPr>
        <p:spPr>
          <a:xfrm>
            <a:off x="770011" y="4364182"/>
            <a:ext cx="9981116" cy="1938992"/>
          </a:xfrm>
          <a:prstGeom prst="rect">
            <a:avLst/>
          </a:prstGeom>
          <a:noFill/>
        </p:spPr>
        <p:txBody>
          <a:bodyPr wrap="square" rtlCol="0">
            <a:spAutoFit/>
          </a:bodyPr>
          <a:lstStyle/>
          <a:p>
            <a:r>
              <a:rPr lang="en-US" sz="2400" dirty="0"/>
              <a:t>	As shown above, the relationship between Flight Number and </a:t>
            </a:r>
            <a:r>
              <a:rPr lang="en-US" sz="2400" dirty="0" err="1"/>
              <a:t>LaunchSite</a:t>
            </a:r>
            <a:r>
              <a:rPr lang="en-US" sz="2400" dirty="0"/>
              <a:t>, we can see that with lower flight number (20) there’s no failure or success metric for “KSC LC 39A”, but two failures for the “VAFB SLC 4E”. As the flight numbers increase past 80, there are more successes “CCAFS SLC 40” and none for “VAFB SLC 4E”.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D44E781-52C4-6B22-7FB9-7FAC2CE2B4F4}"/>
              </a:ext>
            </a:extLst>
          </p:cNvPr>
          <p:cNvPicPr>
            <a:picLocks noChangeAspect="1"/>
          </p:cNvPicPr>
          <p:nvPr/>
        </p:nvPicPr>
        <p:blipFill>
          <a:blip r:embed="rId3"/>
          <a:stretch>
            <a:fillRect/>
          </a:stretch>
        </p:blipFill>
        <p:spPr>
          <a:xfrm>
            <a:off x="770011" y="1367568"/>
            <a:ext cx="10515600" cy="2587475"/>
          </a:xfrm>
          <a:prstGeom prst="rect">
            <a:avLst/>
          </a:prstGeom>
        </p:spPr>
      </p:pic>
      <p:sp>
        <p:nvSpPr>
          <p:cNvPr id="7" name="TextBox 6">
            <a:extLst>
              <a:ext uri="{FF2B5EF4-FFF2-40B4-BE49-F238E27FC236}">
                <a16:creationId xmlns:a16="http://schemas.microsoft.com/office/drawing/2014/main" id="{760AC4AC-CFED-FD84-A9EC-4295125ED752}"/>
              </a:ext>
            </a:extLst>
          </p:cNvPr>
          <p:cNvSpPr txBox="1"/>
          <p:nvPr/>
        </p:nvSpPr>
        <p:spPr>
          <a:xfrm>
            <a:off x="770011" y="4253345"/>
            <a:ext cx="10064244" cy="1938992"/>
          </a:xfrm>
          <a:prstGeom prst="rect">
            <a:avLst/>
          </a:prstGeom>
          <a:noFill/>
        </p:spPr>
        <p:txBody>
          <a:bodyPr wrap="square" rtlCol="0">
            <a:spAutoFit/>
          </a:bodyPr>
          <a:lstStyle/>
          <a:p>
            <a:r>
              <a:rPr lang="en-US" dirty="0"/>
              <a:t>	</a:t>
            </a:r>
            <a:r>
              <a:rPr lang="en-US" sz="2400" dirty="0"/>
              <a:t>As shown above, the relationship between Flight Number and </a:t>
            </a:r>
            <a:r>
              <a:rPr lang="en-US" sz="2400" dirty="0" err="1"/>
              <a:t>LaunchSite</a:t>
            </a:r>
            <a:r>
              <a:rPr lang="en-US" sz="2400" dirty="0"/>
              <a:t>, we can see that with lower flight number (20) there’s no failure or success metric for “KSC LC 39A”, but two failures for the “VAFB SLC 4E” and more failures than success for “CCAFS SLC 40”. As the flight number increases past 80, there are more success “CCAFS SLC 40” and ore for “VAFB SLC 4E”.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113239"/>
            <a:ext cx="6585103" cy="40045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7E5882D-DAD4-F3D4-3D86-2D670A0BE5D3}"/>
              </a:ext>
            </a:extLst>
          </p:cNvPr>
          <p:cNvPicPr>
            <a:picLocks noChangeAspect="1"/>
          </p:cNvPicPr>
          <p:nvPr/>
        </p:nvPicPr>
        <p:blipFill>
          <a:blip r:embed="rId3"/>
          <a:stretch>
            <a:fillRect/>
          </a:stretch>
        </p:blipFill>
        <p:spPr>
          <a:xfrm>
            <a:off x="623455" y="1516445"/>
            <a:ext cx="6150846" cy="4276431"/>
          </a:xfrm>
          <a:prstGeom prst="rect">
            <a:avLst/>
          </a:prstGeom>
        </p:spPr>
      </p:pic>
      <p:sp>
        <p:nvSpPr>
          <p:cNvPr id="7" name="TextBox 6">
            <a:extLst>
              <a:ext uri="{FF2B5EF4-FFF2-40B4-BE49-F238E27FC236}">
                <a16:creationId xmlns:a16="http://schemas.microsoft.com/office/drawing/2014/main" id="{B9944FFA-FF83-C9EA-EDC6-B178368C42E2}"/>
              </a:ext>
            </a:extLst>
          </p:cNvPr>
          <p:cNvSpPr txBox="1"/>
          <p:nvPr/>
        </p:nvSpPr>
        <p:spPr>
          <a:xfrm>
            <a:off x="7093527" y="1731818"/>
            <a:ext cx="3906982" cy="4154984"/>
          </a:xfrm>
          <a:prstGeom prst="rect">
            <a:avLst/>
          </a:prstGeom>
          <a:noFill/>
        </p:spPr>
        <p:txBody>
          <a:bodyPr wrap="square" rtlCol="0">
            <a:spAutoFit/>
          </a:bodyPr>
          <a:lstStyle/>
          <a:p>
            <a:r>
              <a:rPr lang="en-US" sz="4400" dirty="0"/>
              <a:t>Four Orbit type have the highest success rate of 100% ES-L1, SSO, HEO, and GEO.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0BF57DA-B4BB-283B-3373-7D6A1C7DE79D}"/>
              </a:ext>
            </a:extLst>
          </p:cNvPr>
          <p:cNvPicPr>
            <a:picLocks noChangeAspect="1"/>
          </p:cNvPicPr>
          <p:nvPr/>
        </p:nvPicPr>
        <p:blipFill>
          <a:blip r:embed="rId3"/>
          <a:stretch>
            <a:fillRect/>
          </a:stretch>
        </p:blipFill>
        <p:spPr>
          <a:xfrm>
            <a:off x="770011" y="1361522"/>
            <a:ext cx="10515600" cy="3321314"/>
          </a:xfrm>
          <a:prstGeom prst="rect">
            <a:avLst/>
          </a:prstGeom>
        </p:spPr>
      </p:pic>
      <p:sp>
        <p:nvSpPr>
          <p:cNvPr id="7" name="TextBox 6">
            <a:extLst>
              <a:ext uri="{FF2B5EF4-FFF2-40B4-BE49-F238E27FC236}">
                <a16:creationId xmlns:a16="http://schemas.microsoft.com/office/drawing/2014/main" id="{8B970CE9-E92F-14BC-C386-6D43C9BE2C39}"/>
              </a:ext>
            </a:extLst>
          </p:cNvPr>
          <p:cNvSpPr txBox="1"/>
          <p:nvPr/>
        </p:nvSpPr>
        <p:spPr>
          <a:xfrm>
            <a:off x="886691" y="5153891"/>
            <a:ext cx="10210800" cy="1200329"/>
          </a:xfrm>
          <a:prstGeom prst="rect">
            <a:avLst/>
          </a:prstGeom>
          <a:noFill/>
        </p:spPr>
        <p:txBody>
          <a:bodyPr wrap="square" rtlCol="0">
            <a:spAutoFit/>
          </a:bodyPr>
          <a:lstStyle/>
          <a:p>
            <a:r>
              <a:rPr lang="en-US" sz="2400" dirty="0"/>
              <a:t>We can see that in the VLEO orbit there seems to be success rate only when the flight number is greater than 60. While there seems to be no relationship in the GTO.</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E5C7607-FAF2-341E-D88F-1AF476312577}"/>
              </a:ext>
            </a:extLst>
          </p:cNvPr>
          <p:cNvPicPr>
            <a:picLocks noChangeAspect="1"/>
          </p:cNvPicPr>
          <p:nvPr/>
        </p:nvPicPr>
        <p:blipFill>
          <a:blip r:embed="rId3"/>
          <a:stretch>
            <a:fillRect/>
          </a:stretch>
        </p:blipFill>
        <p:spPr>
          <a:xfrm>
            <a:off x="770011" y="3200400"/>
            <a:ext cx="10515600" cy="2825173"/>
          </a:xfrm>
          <a:prstGeom prst="rect">
            <a:avLst/>
          </a:prstGeom>
        </p:spPr>
      </p:pic>
      <p:sp>
        <p:nvSpPr>
          <p:cNvPr id="7" name="TextBox 6">
            <a:extLst>
              <a:ext uri="{FF2B5EF4-FFF2-40B4-BE49-F238E27FC236}">
                <a16:creationId xmlns:a16="http://schemas.microsoft.com/office/drawing/2014/main" id="{7F8BC544-C18F-1F4B-0E1D-76FF3941F918}"/>
              </a:ext>
            </a:extLst>
          </p:cNvPr>
          <p:cNvSpPr txBox="1"/>
          <p:nvPr/>
        </p:nvSpPr>
        <p:spPr>
          <a:xfrm>
            <a:off x="770011" y="1593273"/>
            <a:ext cx="10515600" cy="830997"/>
          </a:xfrm>
          <a:prstGeom prst="rect">
            <a:avLst/>
          </a:prstGeom>
          <a:noFill/>
        </p:spPr>
        <p:txBody>
          <a:bodyPr wrap="square" rtlCol="0">
            <a:spAutoFit/>
          </a:bodyPr>
          <a:lstStyle/>
          <a:p>
            <a:r>
              <a:rPr lang="en-US" sz="2400" dirty="0"/>
              <a:t>There is more positive landing rates with heavy payloads for Polar, LEO, and ISS, however for GTO there’s the presence of both positive and negative landings.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CD1FDC6-304C-4E1D-3B63-081D9F6341B7}"/>
              </a:ext>
            </a:extLst>
          </p:cNvPr>
          <p:cNvPicPr>
            <a:picLocks noChangeAspect="1"/>
          </p:cNvPicPr>
          <p:nvPr/>
        </p:nvPicPr>
        <p:blipFill>
          <a:blip r:embed="rId3"/>
          <a:stretch>
            <a:fillRect/>
          </a:stretch>
        </p:blipFill>
        <p:spPr>
          <a:xfrm>
            <a:off x="871255" y="1483560"/>
            <a:ext cx="7081254" cy="4349204"/>
          </a:xfrm>
          <a:prstGeom prst="rect">
            <a:avLst/>
          </a:prstGeom>
        </p:spPr>
      </p:pic>
      <p:sp>
        <p:nvSpPr>
          <p:cNvPr id="7" name="TextBox 6">
            <a:extLst>
              <a:ext uri="{FF2B5EF4-FFF2-40B4-BE49-F238E27FC236}">
                <a16:creationId xmlns:a16="http://schemas.microsoft.com/office/drawing/2014/main" id="{5898CC0D-C4A7-4011-8545-98F9D74972C1}"/>
              </a:ext>
            </a:extLst>
          </p:cNvPr>
          <p:cNvSpPr txBox="1"/>
          <p:nvPr/>
        </p:nvSpPr>
        <p:spPr>
          <a:xfrm>
            <a:off x="8215745" y="1759527"/>
            <a:ext cx="3069866" cy="3970318"/>
          </a:xfrm>
          <a:prstGeom prst="rect">
            <a:avLst/>
          </a:prstGeom>
          <a:noFill/>
        </p:spPr>
        <p:txBody>
          <a:bodyPr wrap="square" rtlCol="0">
            <a:spAutoFit/>
          </a:bodyPr>
          <a:lstStyle/>
          <a:p>
            <a:r>
              <a:rPr lang="en-US" sz="3600" dirty="0"/>
              <a:t>The yearly success rates of Falcon 9 landing kept increasing since 2013 to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Names of unique launch sites are as follows:</a:t>
            </a:r>
          </a:p>
          <a:p>
            <a:pPr>
              <a:lnSpc>
                <a:spcPct val="100000"/>
              </a:lnSpc>
              <a:spcBef>
                <a:spcPts val="1400"/>
              </a:spcBef>
              <a:buFont typeface="Wingdings" panose="05000000000000000000" pitchFamily="2" charset="2"/>
              <a:buChar char="Ø"/>
            </a:pPr>
            <a:r>
              <a:rPr lang="en-US" sz="2200" b="1" dirty="0">
                <a:solidFill>
                  <a:schemeClr val="accent3">
                    <a:lumMod val="25000"/>
                  </a:schemeClr>
                </a:solidFill>
                <a:latin typeface="Abadi" panose="020B0604020104020204" pitchFamily="34" charset="0"/>
              </a:rPr>
              <a:t>CCAFS-LC-40: </a:t>
            </a:r>
            <a:r>
              <a:rPr lang="en-US" sz="2200" dirty="0">
                <a:solidFill>
                  <a:schemeClr val="accent3">
                    <a:lumMod val="25000"/>
                  </a:schemeClr>
                </a:solidFill>
                <a:latin typeface="Abadi" panose="020B0604020104020204" pitchFamily="34" charset="0"/>
              </a:rPr>
              <a:t>Space Launch Complex 40 formerly Launch Complex 40 (LC-40) is an orbital launch pad located in northern Cape Canaveral, Florida.</a:t>
            </a:r>
          </a:p>
          <a:p>
            <a:pPr>
              <a:lnSpc>
                <a:spcPct val="100000"/>
              </a:lnSpc>
              <a:spcBef>
                <a:spcPts val="1400"/>
              </a:spcBef>
              <a:buFont typeface="Wingdings" panose="05000000000000000000" pitchFamily="2" charset="2"/>
              <a:buChar char="Ø"/>
            </a:pPr>
            <a:r>
              <a:rPr lang="en-US" sz="2200" b="1" dirty="0">
                <a:solidFill>
                  <a:schemeClr val="accent3">
                    <a:lumMod val="25000"/>
                  </a:schemeClr>
                </a:solidFill>
                <a:latin typeface="Abadi" panose="020B0604020104020204" pitchFamily="34" charset="0"/>
              </a:rPr>
              <a:t>VAFB SLC 4E: </a:t>
            </a:r>
            <a:r>
              <a:rPr lang="en-US" sz="2200" dirty="0">
                <a:solidFill>
                  <a:schemeClr val="accent3">
                    <a:lumMod val="25000"/>
                  </a:schemeClr>
                </a:solidFill>
                <a:latin typeface="Abadi" panose="020B0604020104020204" pitchFamily="34" charset="0"/>
              </a:rPr>
              <a:t>Vandenburg AFB Space Launch Complex 4 is a launch and landing site at Vanderburg Space Force Base, California. It has two pads, both of which are used by SpaceX for Falcon 9, one for launch operations and the other as Landing Zone 4 for SpaceX Landings.</a:t>
            </a:r>
          </a:p>
          <a:p>
            <a:pPr>
              <a:lnSpc>
                <a:spcPct val="100000"/>
              </a:lnSpc>
              <a:spcBef>
                <a:spcPts val="1400"/>
              </a:spcBef>
              <a:buFont typeface="Wingdings" panose="05000000000000000000" pitchFamily="2" charset="2"/>
              <a:buChar char="Ø"/>
            </a:pPr>
            <a:r>
              <a:rPr lang="en-US" sz="2200" b="1" dirty="0">
                <a:solidFill>
                  <a:schemeClr val="accent3">
                    <a:lumMod val="25000"/>
                  </a:schemeClr>
                </a:solidFill>
                <a:latin typeface="Abadi" panose="020B0604020104020204" pitchFamily="34" charset="0"/>
              </a:rPr>
              <a:t>KSC LC-39A: </a:t>
            </a:r>
            <a:r>
              <a:rPr lang="en-US" sz="2200" dirty="0">
                <a:solidFill>
                  <a:schemeClr val="accent3">
                    <a:lumMod val="25000"/>
                  </a:schemeClr>
                </a:solidFill>
                <a:latin typeface="Abadi" panose="020B0604020104020204" pitchFamily="34" charset="0"/>
              </a:rPr>
              <a:t>Kennedy Space Center Launch Complex 39A is the first of Launch Complex 39’s three launch pads, located at NASA’s Kennedy Space Center in Merritt Island, Florida.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F97DFBC-B077-C78E-BA77-E2298B2C9A2B}"/>
              </a:ext>
            </a:extLst>
          </p:cNvPr>
          <p:cNvPicPr>
            <a:picLocks noChangeAspect="1"/>
          </p:cNvPicPr>
          <p:nvPr/>
        </p:nvPicPr>
        <p:blipFill>
          <a:blip r:embed="rId3"/>
          <a:stretch>
            <a:fillRect/>
          </a:stretch>
        </p:blipFill>
        <p:spPr>
          <a:xfrm>
            <a:off x="770011" y="1400040"/>
            <a:ext cx="10687961" cy="3449051"/>
          </a:xfrm>
          <a:prstGeom prst="rect">
            <a:avLst/>
          </a:prstGeom>
        </p:spPr>
      </p:pic>
      <p:sp>
        <p:nvSpPr>
          <p:cNvPr id="7" name="TextBox 6">
            <a:extLst>
              <a:ext uri="{FF2B5EF4-FFF2-40B4-BE49-F238E27FC236}">
                <a16:creationId xmlns:a16="http://schemas.microsoft.com/office/drawing/2014/main" id="{EFF3964E-55A3-7B64-8056-8838A773FD29}"/>
              </a:ext>
            </a:extLst>
          </p:cNvPr>
          <p:cNvSpPr txBox="1"/>
          <p:nvPr/>
        </p:nvSpPr>
        <p:spPr>
          <a:xfrm>
            <a:off x="2073496" y="4849091"/>
            <a:ext cx="9809019" cy="461665"/>
          </a:xfrm>
          <a:prstGeom prst="rect">
            <a:avLst/>
          </a:prstGeom>
          <a:noFill/>
        </p:spPr>
        <p:txBody>
          <a:bodyPr wrap="square" rtlCol="0">
            <a:spAutoFit/>
          </a:bodyPr>
          <a:lstStyle/>
          <a:p>
            <a:r>
              <a:rPr lang="en-US" sz="2400" dirty="0"/>
              <a:t>List of the first five Launch Site’s whose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EEE499F-5B0F-02EA-A427-33A38A87AA0F}"/>
              </a:ext>
            </a:extLst>
          </p:cNvPr>
          <p:cNvPicPr>
            <a:picLocks noChangeAspect="1"/>
          </p:cNvPicPr>
          <p:nvPr/>
        </p:nvPicPr>
        <p:blipFill>
          <a:blip r:embed="rId3"/>
          <a:stretch>
            <a:fillRect/>
          </a:stretch>
        </p:blipFill>
        <p:spPr>
          <a:xfrm>
            <a:off x="770010" y="1520516"/>
            <a:ext cx="10687961" cy="2666572"/>
          </a:xfrm>
          <a:prstGeom prst="rect">
            <a:avLst/>
          </a:prstGeom>
        </p:spPr>
      </p:pic>
      <p:sp>
        <p:nvSpPr>
          <p:cNvPr id="7" name="TextBox 6">
            <a:extLst>
              <a:ext uri="{FF2B5EF4-FFF2-40B4-BE49-F238E27FC236}">
                <a16:creationId xmlns:a16="http://schemas.microsoft.com/office/drawing/2014/main" id="{152F427C-E66C-CC5A-9FA6-DB610D7EF933}"/>
              </a:ext>
            </a:extLst>
          </p:cNvPr>
          <p:cNvSpPr txBox="1"/>
          <p:nvPr/>
        </p:nvSpPr>
        <p:spPr>
          <a:xfrm>
            <a:off x="1074811" y="4691153"/>
            <a:ext cx="9906000" cy="646331"/>
          </a:xfrm>
          <a:prstGeom prst="rect">
            <a:avLst/>
          </a:prstGeom>
          <a:noFill/>
        </p:spPr>
        <p:txBody>
          <a:bodyPr wrap="square" rtlCol="0">
            <a:spAutoFit/>
          </a:bodyPr>
          <a:lstStyle/>
          <a:p>
            <a:r>
              <a:rPr lang="en-US" sz="3600" dirty="0"/>
              <a:t>Total Payload mass of boosters from NASA is 45596</a:t>
            </a:r>
            <a:r>
              <a:rPr lang="en-US" dirty="0"/>
              <a:t>.</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7098BBA-5299-EB98-B8EE-29FC01EA7028}"/>
              </a:ext>
            </a:extLst>
          </p:cNvPr>
          <p:cNvPicPr>
            <a:picLocks noChangeAspect="1"/>
          </p:cNvPicPr>
          <p:nvPr/>
        </p:nvPicPr>
        <p:blipFill>
          <a:blip r:embed="rId3"/>
          <a:stretch>
            <a:fillRect/>
          </a:stretch>
        </p:blipFill>
        <p:spPr>
          <a:xfrm>
            <a:off x="770011" y="1638049"/>
            <a:ext cx="10515600" cy="3118191"/>
          </a:xfrm>
          <a:prstGeom prst="rect">
            <a:avLst/>
          </a:prstGeom>
        </p:spPr>
      </p:pic>
      <p:sp>
        <p:nvSpPr>
          <p:cNvPr id="7" name="TextBox 6">
            <a:extLst>
              <a:ext uri="{FF2B5EF4-FFF2-40B4-BE49-F238E27FC236}">
                <a16:creationId xmlns:a16="http://schemas.microsoft.com/office/drawing/2014/main" id="{D9765FA3-2BCB-7F0B-8787-268A1FB9297A}"/>
              </a:ext>
            </a:extLst>
          </p:cNvPr>
          <p:cNvSpPr txBox="1"/>
          <p:nvPr/>
        </p:nvSpPr>
        <p:spPr>
          <a:xfrm>
            <a:off x="838200" y="4867686"/>
            <a:ext cx="10515600" cy="523220"/>
          </a:xfrm>
          <a:prstGeom prst="rect">
            <a:avLst/>
          </a:prstGeom>
          <a:noFill/>
        </p:spPr>
        <p:txBody>
          <a:bodyPr wrap="square" rtlCol="0">
            <a:spAutoFit/>
          </a:bodyPr>
          <a:lstStyle/>
          <a:p>
            <a:r>
              <a:rPr lang="en-US" sz="2800" dirty="0"/>
              <a:t>The Average Payload Mass carried by booster version F9 v1.1 is 2928.4</a:t>
            </a:r>
            <a:r>
              <a:rPr lang="en-US" dirty="0"/>
              <a:t>.</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FE03245-E998-2E16-FD68-DF55D242D1E0}"/>
              </a:ext>
            </a:extLst>
          </p:cNvPr>
          <p:cNvPicPr>
            <a:picLocks noChangeAspect="1"/>
          </p:cNvPicPr>
          <p:nvPr/>
        </p:nvPicPr>
        <p:blipFill>
          <a:blip r:embed="rId3"/>
          <a:stretch>
            <a:fillRect/>
          </a:stretch>
        </p:blipFill>
        <p:spPr>
          <a:xfrm>
            <a:off x="1026882" y="1387927"/>
            <a:ext cx="10138236" cy="2886702"/>
          </a:xfrm>
          <a:prstGeom prst="rect">
            <a:avLst/>
          </a:prstGeom>
        </p:spPr>
      </p:pic>
      <p:sp>
        <p:nvSpPr>
          <p:cNvPr id="7" name="TextBox 6">
            <a:extLst>
              <a:ext uri="{FF2B5EF4-FFF2-40B4-BE49-F238E27FC236}">
                <a16:creationId xmlns:a16="http://schemas.microsoft.com/office/drawing/2014/main" id="{E7283516-B451-F9C2-3322-69CA05FEEA9D}"/>
              </a:ext>
            </a:extLst>
          </p:cNvPr>
          <p:cNvSpPr txBox="1"/>
          <p:nvPr/>
        </p:nvSpPr>
        <p:spPr>
          <a:xfrm>
            <a:off x="514503" y="4702629"/>
            <a:ext cx="11677497" cy="523220"/>
          </a:xfrm>
          <a:prstGeom prst="rect">
            <a:avLst/>
          </a:prstGeom>
          <a:noFill/>
        </p:spPr>
        <p:txBody>
          <a:bodyPr wrap="square" rtlCol="0">
            <a:spAutoFit/>
          </a:bodyPr>
          <a:lstStyle/>
          <a:p>
            <a:r>
              <a:rPr lang="en-US" sz="2800" dirty="0"/>
              <a:t>The date of the first successful landing outcome on ground pad is 2015-12-22</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5418FFA-8CA5-F2D6-6F8F-93E6647BB983}"/>
              </a:ext>
            </a:extLst>
          </p:cNvPr>
          <p:cNvPicPr>
            <a:picLocks noChangeAspect="1"/>
          </p:cNvPicPr>
          <p:nvPr/>
        </p:nvPicPr>
        <p:blipFill>
          <a:blip r:embed="rId3"/>
          <a:stretch>
            <a:fillRect/>
          </a:stretch>
        </p:blipFill>
        <p:spPr>
          <a:xfrm>
            <a:off x="770011" y="1382352"/>
            <a:ext cx="10687961" cy="3152791"/>
          </a:xfrm>
          <a:prstGeom prst="rect">
            <a:avLst/>
          </a:prstGeom>
        </p:spPr>
      </p:pic>
      <p:sp>
        <p:nvSpPr>
          <p:cNvPr id="6" name="TextBox 5">
            <a:extLst>
              <a:ext uri="{FF2B5EF4-FFF2-40B4-BE49-F238E27FC236}">
                <a16:creationId xmlns:a16="http://schemas.microsoft.com/office/drawing/2014/main" id="{D2C65185-6287-F250-7C15-867DA2223C9B}"/>
              </a:ext>
            </a:extLst>
          </p:cNvPr>
          <p:cNvSpPr txBox="1"/>
          <p:nvPr/>
        </p:nvSpPr>
        <p:spPr>
          <a:xfrm>
            <a:off x="770010" y="4914900"/>
            <a:ext cx="10687961" cy="1200329"/>
          </a:xfrm>
          <a:prstGeom prst="rect">
            <a:avLst/>
          </a:prstGeom>
          <a:noFill/>
        </p:spPr>
        <p:txBody>
          <a:bodyPr wrap="square" rtlCol="0">
            <a:spAutoFit/>
          </a:bodyPr>
          <a:lstStyle/>
          <a:p>
            <a:r>
              <a:rPr lang="en-US" sz="2400" dirty="0"/>
              <a:t>The names of boosters which have successfully landed on drone ship and had a payload mass greater than 4000 but less than 6000 are represented in the picture above.</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7544"/>
            <a:ext cx="4017889" cy="4680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2F4874F9-D018-FC16-037F-53E68E8970E5}"/>
              </a:ext>
            </a:extLst>
          </p:cNvPr>
          <p:cNvSpPr txBox="1"/>
          <p:nvPr/>
        </p:nvSpPr>
        <p:spPr>
          <a:xfrm>
            <a:off x="160617" y="1518056"/>
            <a:ext cx="4928260" cy="369332"/>
          </a:xfrm>
          <a:prstGeom prst="rect">
            <a:avLst/>
          </a:prstGeom>
          <a:noFill/>
        </p:spPr>
        <p:txBody>
          <a:bodyPr wrap="square" rtlCol="0">
            <a:spAutoFit/>
          </a:bodyPr>
          <a:lstStyle/>
          <a:p>
            <a:r>
              <a:rPr lang="en-US" b="1" dirty="0"/>
              <a:t>Summary of Methodologies</a:t>
            </a:r>
          </a:p>
        </p:txBody>
      </p:sp>
      <p:sp>
        <p:nvSpPr>
          <p:cNvPr id="3" name="TextBox 2">
            <a:extLst>
              <a:ext uri="{FF2B5EF4-FFF2-40B4-BE49-F238E27FC236}">
                <a16:creationId xmlns:a16="http://schemas.microsoft.com/office/drawing/2014/main" id="{181F7598-A314-E23B-0827-2BD4E271FB0F}"/>
              </a:ext>
            </a:extLst>
          </p:cNvPr>
          <p:cNvSpPr txBox="1"/>
          <p:nvPr/>
        </p:nvSpPr>
        <p:spPr>
          <a:xfrm>
            <a:off x="160617" y="1739846"/>
            <a:ext cx="10657020" cy="307777"/>
          </a:xfrm>
          <a:prstGeom prst="rect">
            <a:avLst/>
          </a:prstGeom>
          <a:noFill/>
        </p:spPr>
        <p:txBody>
          <a:bodyPr wrap="square" rtlCol="0">
            <a:spAutoFit/>
          </a:bodyPr>
          <a:lstStyle/>
          <a:p>
            <a:r>
              <a:rPr lang="en-US" sz="1400" dirty="0"/>
              <a:t>Research attempts to identify the factors for a successful rocket landing. To make this determination the following methodologies were used:</a:t>
            </a:r>
          </a:p>
        </p:txBody>
      </p:sp>
      <p:sp>
        <p:nvSpPr>
          <p:cNvPr id="6" name="TextBox 5">
            <a:extLst>
              <a:ext uri="{FF2B5EF4-FFF2-40B4-BE49-F238E27FC236}">
                <a16:creationId xmlns:a16="http://schemas.microsoft.com/office/drawing/2014/main" id="{E8276D4E-93EE-1CB4-4B1C-EC70D26C9C35}"/>
              </a:ext>
            </a:extLst>
          </p:cNvPr>
          <p:cNvSpPr txBox="1"/>
          <p:nvPr/>
        </p:nvSpPr>
        <p:spPr>
          <a:xfrm>
            <a:off x="160617" y="2024071"/>
            <a:ext cx="10188068" cy="1313879"/>
          </a:xfrm>
          <a:prstGeom prst="rect">
            <a:avLst/>
          </a:prstGeom>
          <a:noFill/>
        </p:spPr>
        <p:txBody>
          <a:bodyPr wrap="square" rtlCol="0">
            <a:spAutoFit/>
          </a:bodyPr>
          <a:lstStyle/>
          <a:p>
            <a:pPr marL="285750" indent="-285750">
              <a:buFont typeface="Wingdings" panose="05000000000000000000" pitchFamily="2" charset="2"/>
              <a:buChar char="v"/>
            </a:pPr>
            <a:r>
              <a:rPr lang="en-US" sz="1100" b="1" dirty="0"/>
              <a:t>Collect</a:t>
            </a:r>
            <a:r>
              <a:rPr lang="en-US" sz="1100" dirty="0"/>
              <a:t> data using SpaceX REST API and web scraping techniques</a:t>
            </a:r>
          </a:p>
          <a:p>
            <a:pPr marL="285750" indent="-285750">
              <a:buFont typeface="Wingdings" panose="05000000000000000000" pitchFamily="2" charset="2"/>
              <a:buChar char="v"/>
            </a:pPr>
            <a:r>
              <a:rPr lang="en-US" sz="1100" b="1" dirty="0"/>
              <a:t>Wrangle </a:t>
            </a:r>
            <a:r>
              <a:rPr lang="en-US" sz="1100" dirty="0"/>
              <a:t>data to create success/fail outcome variables</a:t>
            </a:r>
          </a:p>
          <a:p>
            <a:pPr marL="285750" indent="-285750">
              <a:buFont typeface="Wingdings" panose="05000000000000000000" pitchFamily="2" charset="2"/>
              <a:buChar char="v"/>
            </a:pPr>
            <a:r>
              <a:rPr lang="en-US" sz="1100" b="1" dirty="0"/>
              <a:t>Explore</a:t>
            </a:r>
            <a:r>
              <a:rPr lang="en-US" sz="1100" dirty="0"/>
              <a:t> the data with data visualization techniques, considering the factors: payload, launch site, flight number, and yearly trends</a:t>
            </a:r>
          </a:p>
          <a:p>
            <a:pPr marL="285750" indent="-285750">
              <a:buFont typeface="Wingdings" panose="05000000000000000000" pitchFamily="2" charset="2"/>
              <a:buChar char="v"/>
            </a:pPr>
            <a:r>
              <a:rPr lang="en-US" sz="1100" b="1" dirty="0"/>
              <a:t>Analyze</a:t>
            </a:r>
            <a:r>
              <a:rPr lang="en-US" sz="1100" dirty="0"/>
              <a:t> the data with SQL, calculating the following statistics: total payload, payload range for successful launches, and total number of successful and failed outcomes</a:t>
            </a:r>
          </a:p>
          <a:p>
            <a:pPr marL="285750" indent="-285750">
              <a:buFont typeface="Wingdings" panose="05000000000000000000" pitchFamily="2" charset="2"/>
              <a:buChar char="v"/>
            </a:pPr>
            <a:r>
              <a:rPr lang="en-US" sz="1100" b="1" dirty="0"/>
              <a:t>Explore</a:t>
            </a:r>
            <a:r>
              <a:rPr lang="en-US" sz="1100" dirty="0"/>
              <a:t> launch site success rates and proximity to geographical markers</a:t>
            </a:r>
          </a:p>
          <a:p>
            <a:pPr marL="285750" indent="-285750">
              <a:buFont typeface="Wingdings" panose="05000000000000000000" pitchFamily="2" charset="2"/>
              <a:buChar char="v"/>
            </a:pPr>
            <a:r>
              <a:rPr lang="en-US" sz="1100" b="1" dirty="0"/>
              <a:t>Visualize</a:t>
            </a:r>
            <a:r>
              <a:rPr lang="en-US" sz="1100" dirty="0"/>
              <a:t> the launch sites with the most success and successful payload ranges</a:t>
            </a:r>
          </a:p>
          <a:p>
            <a:pPr marL="285750" indent="-285750">
              <a:buFont typeface="Wingdings" panose="05000000000000000000" pitchFamily="2" charset="2"/>
              <a:buChar char="v"/>
            </a:pPr>
            <a:r>
              <a:rPr lang="en-US" sz="1100" b="1" dirty="0"/>
              <a:t>Build Models </a:t>
            </a:r>
            <a:r>
              <a:rPr lang="en-US" sz="1100" dirty="0"/>
              <a:t>to predict landing outcomes using logistic regression, support vector machine (SVM), decision tree, and K nearest neighbor (KNN)</a:t>
            </a:r>
          </a:p>
        </p:txBody>
      </p:sp>
      <p:sp>
        <p:nvSpPr>
          <p:cNvPr id="7" name="TextBox 6">
            <a:extLst>
              <a:ext uri="{FF2B5EF4-FFF2-40B4-BE49-F238E27FC236}">
                <a16:creationId xmlns:a16="http://schemas.microsoft.com/office/drawing/2014/main" id="{7337E004-3344-735F-C41E-12F1B850D023}"/>
              </a:ext>
            </a:extLst>
          </p:cNvPr>
          <p:cNvSpPr txBox="1"/>
          <p:nvPr/>
        </p:nvSpPr>
        <p:spPr>
          <a:xfrm>
            <a:off x="266176" y="3289967"/>
            <a:ext cx="2358571" cy="369332"/>
          </a:xfrm>
          <a:prstGeom prst="rect">
            <a:avLst/>
          </a:prstGeom>
          <a:noFill/>
        </p:spPr>
        <p:txBody>
          <a:bodyPr wrap="square" rtlCol="0">
            <a:spAutoFit/>
          </a:bodyPr>
          <a:lstStyle/>
          <a:p>
            <a:r>
              <a:rPr lang="en-US" b="1" dirty="0"/>
              <a:t>RESULTS</a:t>
            </a:r>
          </a:p>
        </p:txBody>
      </p:sp>
      <p:sp>
        <p:nvSpPr>
          <p:cNvPr id="8" name="TextBox 7">
            <a:extLst>
              <a:ext uri="{FF2B5EF4-FFF2-40B4-BE49-F238E27FC236}">
                <a16:creationId xmlns:a16="http://schemas.microsoft.com/office/drawing/2014/main" id="{10EF85C2-68CF-91AB-3D03-569CC20E4557}"/>
              </a:ext>
            </a:extLst>
          </p:cNvPr>
          <p:cNvSpPr txBox="1"/>
          <p:nvPr/>
        </p:nvSpPr>
        <p:spPr>
          <a:xfrm>
            <a:off x="266176" y="3554072"/>
            <a:ext cx="2532743" cy="615553"/>
          </a:xfrm>
          <a:prstGeom prst="rect">
            <a:avLst/>
          </a:prstGeom>
          <a:noFill/>
        </p:spPr>
        <p:txBody>
          <a:bodyPr wrap="square" rtlCol="0">
            <a:spAutoFit/>
          </a:bodyPr>
          <a:lstStyle/>
          <a:p>
            <a:r>
              <a:rPr lang="en-US" sz="1600" b="1" dirty="0"/>
              <a:t>Exploratory Data Analysis:</a:t>
            </a:r>
            <a:br>
              <a:rPr lang="en-US" dirty="0"/>
            </a:br>
            <a:endParaRPr lang="en-US" dirty="0"/>
          </a:p>
        </p:txBody>
      </p:sp>
      <p:sp>
        <p:nvSpPr>
          <p:cNvPr id="9" name="TextBox 8">
            <a:extLst>
              <a:ext uri="{FF2B5EF4-FFF2-40B4-BE49-F238E27FC236}">
                <a16:creationId xmlns:a16="http://schemas.microsoft.com/office/drawing/2014/main" id="{059D785F-CCAE-3B67-B41B-05066EAABE64}"/>
              </a:ext>
            </a:extLst>
          </p:cNvPr>
          <p:cNvSpPr txBox="1"/>
          <p:nvPr/>
        </p:nvSpPr>
        <p:spPr>
          <a:xfrm>
            <a:off x="341086" y="3926114"/>
            <a:ext cx="2953657" cy="1015663"/>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Launch success has improved over time</a:t>
            </a:r>
          </a:p>
          <a:p>
            <a:pPr marL="285750" indent="-285750">
              <a:buFont typeface="Wingdings" panose="05000000000000000000" pitchFamily="2" charset="2"/>
              <a:buChar char="Ø"/>
            </a:pPr>
            <a:r>
              <a:rPr lang="en-US" sz="1200" dirty="0"/>
              <a:t>KSC LC-39A has the highest success rate out of all the landing sites</a:t>
            </a:r>
          </a:p>
          <a:p>
            <a:pPr marL="285750" indent="-285750">
              <a:buFont typeface="Wingdings" panose="05000000000000000000" pitchFamily="2" charset="2"/>
              <a:buChar char="Ø"/>
            </a:pPr>
            <a:r>
              <a:rPr lang="en-US" sz="1200" dirty="0"/>
              <a:t>Orbits ES-L1, GEO, HEO, and SSO have a 100% success rate</a:t>
            </a:r>
          </a:p>
        </p:txBody>
      </p:sp>
      <p:sp>
        <p:nvSpPr>
          <p:cNvPr id="11" name="TextBox 10">
            <a:extLst>
              <a:ext uri="{FF2B5EF4-FFF2-40B4-BE49-F238E27FC236}">
                <a16:creationId xmlns:a16="http://schemas.microsoft.com/office/drawing/2014/main" id="{851D04F8-7B3B-B76A-8044-EC986141DBA7}"/>
              </a:ext>
            </a:extLst>
          </p:cNvPr>
          <p:cNvSpPr txBox="1"/>
          <p:nvPr/>
        </p:nvSpPr>
        <p:spPr>
          <a:xfrm>
            <a:off x="341086" y="5014686"/>
            <a:ext cx="3062515" cy="369332"/>
          </a:xfrm>
          <a:prstGeom prst="rect">
            <a:avLst/>
          </a:prstGeom>
          <a:noFill/>
        </p:spPr>
        <p:txBody>
          <a:bodyPr wrap="square" rtlCol="0">
            <a:spAutoFit/>
          </a:bodyPr>
          <a:lstStyle/>
          <a:p>
            <a:r>
              <a:rPr lang="en-US" b="1" dirty="0"/>
              <a:t>Visualization/Analytics:</a:t>
            </a:r>
          </a:p>
        </p:txBody>
      </p:sp>
      <p:sp>
        <p:nvSpPr>
          <p:cNvPr id="13" name="TextBox 12">
            <a:extLst>
              <a:ext uri="{FF2B5EF4-FFF2-40B4-BE49-F238E27FC236}">
                <a16:creationId xmlns:a16="http://schemas.microsoft.com/office/drawing/2014/main" id="{24B6F2B2-7977-CC67-374C-1043007C148D}"/>
              </a:ext>
            </a:extLst>
          </p:cNvPr>
          <p:cNvSpPr txBox="1"/>
          <p:nvPr/>
        </p:nvSpPr>
        <p:spPr>
          <a:xfrm>
            <a:off x="435429" y="5508171"/>
            <a:ext cx="3251200" cy="461665"/>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Most launch sites are near the equator, and all are close to the coast</a:t>
            </a:r>
          </a:p>
        </p:txBody>
      </p:sp>
      <p:sp>
        <p:nvSpPr>
          <p:cNvPr id="14" name="TextBox 13">
            <a:extLst>
              <a:ext uri="{FF2B5EF4-FFF2-40B4-BE49-F238E27FC236}">
                <a16:creationId xmlns:a16="http://schemas.microsoft.com/office/drawing/2014/main" id="{18A9AEFF-CECB-A5C1-7A8A-6C6BDFF50D5E}"/>
              </a:ext>
            </a:extLst>
          </p:cNvPr>
          <p:cNvSpPr txBox="1"/>
          <p:nvPr/>
        </p:nvSpPr>
        <p:spPr>
          <a:xfrm>
            <a:off x="4775200" y="4230914"/>
            <a:ext cx="3810000" cy="369332"/>
          </a:xfrm>
          <a:prstGeom prst="rect">
            <a:avLst/>
          </a:prstGeom>
          <a:noFill/>
        </p:spPr>
        <p:txBody>
          <a:bodyPr wrap="square" rtlCol="0">
            <a:spAutoFit/>
          </a:bodyPr>
          <a:lstStyle/>
          <a:p>
            <a:r>
              <a:rPr lang="en-US" b="1" dirty="0"/>
              <a:t>Predictive Analytics:</a:t>
            </a:r>
          </a:p>
        </p:txBody>
      </p:sp>
      <p:sp>
        <p:nvSpPr>
          <p:cNvPr id="15" name="TextBox 14">
            <a:extLst>
              <a:ext uri="{FF2B5EF4-FFF2-40B4-BE49-F238E27FC236}">
                <a16:creationId xmlns:a16="http://schemas.microsoft.com/office/drawing/2014/main" id="{54E5C45C-E209-4330-E40E-72DA2B89E635}"/>
              </a:ext>
            </a:extLst>
          </p:cNvPr>
          <p:cNvSpPr txBox="1"/>
          <p:nvPr/>
        </p:nvSpPr>
        <p:spPr>
          <a:xfrm>
            <a:off x="4775200" y="4651829"/>
            <a:ext cx="2953657" cy="646331"/>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t>All models performed similarly on the test set. The decision tree model slightly overperformed</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E3FAF93-2CCA-5318-4615-EC6940BCBEF2}"/>
              </a:ext>
            </a:extLst>
          </p:cNvPr>
          <p:cNvPicPr>
            <a:picLocks noChangeAspect="1"/>
          </p:cNvPicPr>
          <p:nvPr/>
        </p:nvPicPr>
        <p:blipFill>
          <a:blip r:embed="rId3"/>
          <a:stretch>
            <a:fillRect/>
          </a:stretch>
        </p:blipFill>
        <p:spPr>
          <a:xfrm>
            <a:off x="770011" y="1447522"/>
            <a:ext cx="10515600" cy="3294044"/>
          </a:xfrm>
          <a:prstGeom prst="rect">
            <a:avLst/>
          </a:prstGeom>
        </p:spPr>
      </p:pic>
      <p:sp>
        <p:nvSpPr>
          <p:cNvPr id="7" name="TextBox 6">
            <a:extLst>
              <a:ext uri="{FF2B5EF4-FFF2-40B4-BE49-F238E27FC236}">
                <a16:creationId xmlns:a16="http://schemas.microsoft.com/office/drawing/2014/main" id="{1BE1DB3B-5816-B209-D35F-9598413D7E87}"/>
              </a:ext>
            </a:extLst>
          </p:cNvPr>
          <p:cNvSpPr txBox="1"/>
          <p:nvPr/>
        </p:nvSpPr>
        <p:spPr>
          <a:xfrm>
            <a:off x="930729" y="5143500"/>
            <a:ext cx="10123714" cy="1384995"/>
          </a:xfrm>
          <a:prstGeom prst="rect">
            <a:avLst/>
          </a:prstGeom>
          <a:noFill/>
        </p:spPr>
        <p:txBody>
          <a:bodyPr wrap="square" rtlCol="0">
            <a:spAutoFit/>
          </a:bodyPr>
          <a:lstStyle/>
          <a:p>
            <a:r>
              <a:rPr lang="en-US" sz="2800" dirty="0"/>
              <a:t>The total number of successful and failure mission outcomes are 98 for success, and one for failure (in flight), and 1 for success (payload status unclear).</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B0E2477-4C2C-48E5-71F4-FAD5730D09FD}"/>
              </a:ext>
            </a:extLst>
          </p:cNvPr>
          <p:cNvPicPr>
            <a:picLocks noChangeAspect="1"/>
          </p:cNvPicPr>
          <p:nvPr/>
        </p:nvPicPr>
        <p:blipFill>
          <a:blip r:embed="rId3"/>
          <a:stretch>
            <a:fillRect/>
          </a:stretch>
        </p:blipFill>
        <p:spPr>
          <a:xfrm>
            <a:off x="770010" y="1455760"/>
            <a:ext cx="6972945" cy="4971451"/>
          </a:xfrm>
          <a:prstGeom prst="rect">
            <a:avLst/>
          </a:prstGeom>
        </p:spPr>
      </p:pic>
      <p:sp>
        <p:nvSpPr>
          <p:cNvPr id="7" name="TextBox 6">
            <a:extLst>
              <a:ext uri="{FF2B5EF4-FFF2-40B4-BE49-F238E27FC236}">
                <a16:creationId xmlns:a16="http://schemas.microsoft.com/office/drawing/2014/main" id="{B180C599-6081-CA3A-3C73-DE63EB9718DE}"/>
              </a:ext>
            </a:extLst>
          </p:cNvPr>
          <p:cNvSpPr txBox="1"/>
          <p:nvPr/>
        </p:nvSpPr>
        <p:spPr>
          <a:xfrm>
            <a:off x="8164286" y="1857398"/>
            <a:ext cx="3293686" cy="1815882"/>
          </a:xfrm>
          <a:prstGeom prst="rect">
            <a:avLst/>
          </a:prstGeom>
          <a:noFill/>
        </p:spPr>
        <p:txBody>
          <a:bodyPr wrap="square" rtlCol="0">
            <a:spAutoFit/>
          </a:bodyPr>
          <a:lstStyle/>
          <a:p>
            <a:r>
              <a:rPr lang="en-US" sz="2800" dirty="0"/>
              <a:t>List of the booster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83B8360-FA6D-3A5A-9339-437F1F752E48}"/>
              </a:ext>
            </a:extLst>
          </p:cNvPr>
          <p:cNvPicPr>
            <a:picLocks noChangeAspect="1"/>
          </p:cNvPicPr>
          <p:nvPr/>
        </p:nvPicPr>
        <p:blipFill>
          <a:blip r:embed="rId3"/>
          <a:stretch>
            <a:fillRect/>
          </a:stretch>
        </p:blipFill>
        <p:spPr>
          <a:xfrm>
            <a:off x="770011" y="1513238"/>
            <a:ext cx="7214660" cy="2144362"/>
          </a:xfrm>
          <a:prstGeom prst="rect">
            <a:avLst/>
          </a:prstGeom>
        </p:spPr>
      </p:pic>
      <p:sp>
        <p:nvSpPr>
          <p:cNvPr id="7" name="TextBox 6">
            <a:extLst>
              <a:ext uri="{FF2B5EF4-FFF2-40B4-BE49-F238E27FC236}">
                <a16:creationId xmlns:a16="http://schemas.microsoft.com/office/drawing/2014/main" id="{7BE184A3-3F7D-8EF9-3B00-821F13C103D4}"/>
              </a:ext>
            </a:extLst>
          </p:cNvPr>
          <p:cNvSpPr txBox="1"/>
          <p:nvPr/>
        </p:nvSpPr>
        <p:spPr>
          <a:xfrm>
            <a:off x="770011" y="4163786"/>
            <a:ext cx="9353703" cy="1754326"/>
          </a:xfrm>
          <a:prstGeom prst="rect">
            <a:avLst/>
          </a:prstGeom>
          <a:noFill/>
        </p:spPr>
        <p:txBody>
          <a:bodyPr wrap="square" rtlCol="0">
            <a:spAutoFit/>
          </a:bodyPr>
          <a:lstStyle/>
          <a:p>
            <a:r>
              <a:rPr lang="en-US" sz="3600" dirty="0"/>
              <a:t>Lis of the failed landing outcomes in drone ship, their booster versions, and launch site names for the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C361A00-CB4D-050F-8A27-94391EDF9976}"/>
              </a:ext>
            </a:extLst>
          </p:cNvPr>
          <p:cNvPicPr>
            <a:picLocks noChangeAspect="1"/>
          </p:cNvPicPr>
          <p:nvPr/>
        </p:nvPicPr>
        <p:blipFill>
          <a:blip r:embed="rId3"/>
          <a:stretch>
            <a:fillRect/>
          </a:stretch>
        </p:blipFill>
        <p:spPr>
          <a:xfrm>
            <a:off x="1491555" y="1323872"/>
            <a:ext cx="9009157" cy="2758271"/>
          </a:xfrm>
          <a:prstGeom prst="rect">
            <a:avLst/>
          </a:prstGeom>
        </p:spPr>
      </p:pic>
      <p:sp>
        <p:nvSpPr>
          <p:cNvPr id="7" name="TextBox 6">
            <a:extLst>
              <a:ext uri="{FF2B5EF4-FFF2-40B4-BE49-F238E27FC236}">
                <a16:creationId xmlns:a16="http://schemas.microsoft.com/office/drawing/2014/main" id="{9D924D45-27A4-55BF-B9BB-A71B896336A4}"/>
              </a:ext>
            </a:extLst>
          </p:cNvPr>
          <p:cNvSpPr txBox="1"/>
          <p:nvPr/>
        </p:nvSpPr>
        <p:spPr>
          <a:xfrm>
            <a:off x="1175657" y="4604657"/>
            <a:ext cx="9715500" cy="1569660"/>
          </a:xfrm>
          <a:prstGeom prst="rect">
            <a:avLst/>
          </a:prstGeom>
          <a:noFill/>
        </p:spPr>
        <p:txBody>
          <a:bodyPr wrap="square" rtlCol="0">
            <a:spAutoFit/>
          </a:bodyPr>
          <a:lstStyle/>
          <a:p>
            <a:r>
              <a:rPr lang="en-US" sz="3200" dirty="0"/>
              <a:t>Rank of landing outcomes (such as Failure (drone ship) or Success (ground pad) count between the dates of 2010-06-04 and 2017-03-20,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Marked Launch Sites</a:t>
            </a:r>
          </a:p>
        </p:txBody>
      </p:sp>
      <p:pic>
        <p:nvPicPr>
          <p:cNvPr id="4" name="Picture 3">
            <a:extLst>
              <a:ext uri="{FF2B5EF4-FFF2-40B4-BE49-F238E27FC236}">
                <a16:creationId xmlns:a16="http://schemas.microsoft.com/office/drawing/2014/main" id="{83A3C369-3555-6501-5604-BE73CCF2EF64}"/>
              </a:ext>
            </a:extLst>
          </p:cNvPr>
          <p:cNvPicPr>
            <a:picLocks noChangeAspect="1"/>
          </p:cNvPicPr>
          <p:nvPr/>
        </p:nvPicPr>
        <p:blipFill>
          <a:blip r:embed="rId3"/>
          <a:stretch>
            <a:fillRect/>
          </a:stretch>
        </p:blipFill>
        <p:spPr>
          <a:xfrm>
            <a:off x="980600" y="1440753"/>
            <a:ext cx="10305011" cy="32292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E594A8B0-562B-F2A8-67B7-1F66297D97E7}"/>
              </a:ext>
            </a:extLst>
          </p:cNvPr>
          <p:cNvSpPr txBox="1"/>
          <p:nvPr/>
        </p:nvSpPr>
        <p:spPr>
          <a:xfrm>
            <a:off x="980600" y="5208814"/>
            <a:ext cx="10041186" cy="707886"/>
          </a:xfrm>
          <a:prstGeom prst="rect">
            <a:avLst/>
          </a:prstGeom>
          <a:noFill/>
        </p:spPr>
        <p:txBody>
          <a:bodyPr wrap="square" rtlCol="0">
            <a:spAutoFit/>
          </a:bodyPr>
          <a:lstStyle/>
          <a:p>
            <a:r>
              <a:rPr lang="en-US" sz="4000" dirty="0"/>
              <a:t>United States View of Marked Launch Sites</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Maps w/ Marker Clusters</a:t>
            </a:r>
          </a:p>
        </p:txBody>
      </p:sp>
      <p:pic>
        <p:nvPicPr>
          <p:cNvPr id="4" name="Picture 3">
            <a:extLst>
              <a:ext uri="{FF2B5EF4-FFF2-40B4-BE49-F238E27FC236}">
                <a16:creationId xmlns:a16="http://schemas.microsoft.com/office/drawing/2014/main" id="{7C32B7CF-9D85-4DA4-C0E0-D841CE01FEF9}"/>
              </a:ext>
            </a:extLst>
          </p:cNvPr>
          <p:cNvPicPr>
            <a:picLocks noChangeAspect="1"/>
          </p:cNvPicPr>
          <p:nvPr/>
        </p:nvPicPr>
        <p:blipFill>
          <a:blip r:embed="rId3"/>
          <a:stretch>
            <a:fillRect/>
          </a:stretch>
        </p:blipFill>
        <p:spPr>
          <a:xfrm>
            <a:off x="770011" y="1491109"/>
            <a:ext cx="5407541" cy="26400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46A4797A-03F5-533B-873F-34F99EA13B04}"/>
              </a:ext>
            </a:extLst>
          </p:cNvPr>
          <p:cNvPicPr>
            <a:picLocks noChangeAspect="1"/>
          </p:cNvPicPr>
          <p:nvPr/>
        </p:nvPicPr>
        <p:blipFill>
          <a:blip r:embed="rId4"/>
          <a:stretch>
            <a:fillRect/>
          </a:stretch>
        </p:blipFill>
        <p:spPr>
          <a:xfrm>
            <a:off x="6901148" y="1491109"/>
            <a:ext cx="4556824" cy="264001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09E75D0A-D390-4EDC-1A6A-E84BA00E84F9}"/>
              </a:ext>
            </a:extLst>
          </p:cNvPr>
          <p:cNvSpPr txBox="1"/>
          <p:nvPr/>
        </p:nvSpPr>
        <p:spPr>
          <a:xfrm>
            <a:off x="770011" y="4637314"/>
            <a:ext cx="10687961" cy="1077218"/>
          </a:xfrm>
          <a:prstGeom prst="rect">
            <a:avLst/>
          </a:prstGeom>
          <a:noFill/>
        </p:spPr>
        <p:txBody>
          <a:bodyPr wrap="square" rtlCol="0">
            <a:spAutoFit/>
          </a:bodyPr>
          <a:lstStyle/>
          <a:p>
            <a:r>
              <a:rPr lang="en-US" sz="3200" dirty="0"/>
              <a:t>Using Color coded and labeled markers I can easily identify which launch sites have relatively high success rates</a:t>
            </a:r>
            <a:r>
              <a:rPr lang="en-US" dirty="0"/>
              <a: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a:t>
            </a:r>
          </a:p>
        </p:txBody>
      </p:sp>
      <p:pic>
        <p:nvPicPr>
          <p:cNvPr id="6" name="Picture 5">
            <a:extLst>
              <a:ext uri="{FF2B5EF4-FFF2-40B4-BE49-F238E27FC236}">
                <a16:creationId xmlns:a16="http://schemas.microsoft.com/office/drawing/2014/main" id="{B6E0B9C9-71A4-AEE8-417C-81CAB548CB99}"/>
              </a:ext>
            </a:extLst>
          </p:cNvPr>
          <p:cNvPicPr>
            <a:picLocks noChangeAspect="1"/>
          </p:cNvPicPr>
          <p:nvPr/>
        </p:nvPicPr>
        <p:blipFill>
          <a:blip r:embed="rId3"/>
          <a:stretch>
            <a:fillRect/>
          </a:stretch>
        </p:blipFill>
        <p:spPr>
          <a:xfrm>
            <a:off x="770011" y="1572832"/>
            <a:ext cx="10687961" cy="3625156"/>
          </a:xfrm>
          <a:prstGeom prst="rect">
            <a:avLst/>
          </a:prstGeom>
        </p:spPr>
      </p:pic>
      <p:sp>
        <p:nvSpPr>
          <p:cNvPr id="7" name="TextBox 6">
            <a:extLst>
              <a:ext uri="{FF2B5EF4-FFF2-40B4-BE49-F238E27FC236}">
                <a16:creationId xmlns:a16="http://schemas.microsoft.com/office/drawing/2014/main" id="{346C8D46-77ED-73A6-D6D8-930AC9A13E0E}"/>
              </a:ext>
            </a:extLst>
          </p:cNvPr>
          <p:cNvSpPr txBox="1"/>
          <p:nvPr/>
        </p:nvSpPr>
        <p:spPr>
          <a:xfrm>
            <a:off x="942372" y="5649686"/>
            <a:ext cx="9703857" cy="954107"/>
          </a:xfrm>
          <a:prstGeom prst="rect">
            <a:avLst/>
          </a:prstGeom>
          <a:noFill/>
        </p:spPr>
        <p:txBody>
          <a:bodyPr wrap="square" rtlCol="0">
            <a:spAutoFit/>
          </a:bodyPr>
          <a:lstStyle/>
          <a:p>
            <a:r>
              <a:rPr lang="en-US" sz="2800" dirty="0"/>
              <a:t>Proximities such as railway, highway, coastline with distance calculated and displayed</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ALL Launch Sites</a:t>
            </a:r>
          </a:p>
        </p:txBody>
      </p:sp>
      <p:pic>
        <p:nvPicPr>
          <p:cNvPr id="4" name="Picture 3">
            <a:extLst>
              <a:ext uri="{FF2B5EF4-FFF2-40B4-BE49-F238E27FC236}">
                <a16:creationId xmlns:a16="http://schemas.microsoft.com/office/drawing/2014/main" id="{F702A586-6992-8A27-D264-079DCA5CA915}"/>
              </a:ext>
            </a:extLst>
          </p:cNvPr>
          <p:cNvPicPr>
            <a:picLocks noChangeAspect="1"/>
          </p:cNvPicPr>
          <p:nvPr/>
        </p:nvPicPr>
        <p:blipFill>
          <a:blip r:embed="rId3"/>
          <a:stretch>
            <a:fillRect/>
          </a:stretch>
        </p:blipFill>
        <p:spPr>
          <a:xfrm>
            <a:off x="770011" y="2087647"/>
            <a:ext cx="5813911" cy="3343566"/>
          </a:xfrm>
          <a:prstGeom prst="rect">
            <a:avLst/>
          </a:prstGeom>
        </p:spPr>
      </p:pic>
      <p:sp>
        <p:nvSpPr>
          <p:cNvPr id="6" name="TextBox 5">
            <a:extLst>
              <a:ext uri="{FF2B5EF4-FFF2-40B4-BE49-F238E27FC236}">
                <a16:creationId xmlns:a16="http://schemas.microsoft.com/office/drawing/2014/main" id="{BB630C03-7B22-A2ED-BF64-18A79A68D805}"/>
              </a:ext>
            </a:extLst>
          </p:cNvPr>
          <p:cNvSpPr txBox="1"/>
          <p:nvPr/>
        </p:nvSpPr>
        <p:spPr>
          <a:xfrm>
            <a:off x="7135586" y="1891783"/>
            <a:ext cx="3624943" cy="3539430"/>
          </a:xfrm>
          <a:prstGeom prst="rect">
            <a:avLst/>
          </a:prstGeom>
          <a:noFill/>
        </p:spPr>
        <p:txBody>
          <a:bodyPr wrap="square" rtlCol="0">
            <a:spAutoFit/>
          </a:bodyPr>
          <a:lstStyle/>
          <a:p>
            <a:r>
              <a:rPr lang="en-US" sz="3200" dirty="0"/>
              <a:t>KSC LC-39A makes up 41.7% of the pie chart showing it has more launches than the other sites, followed by CCAFS LC-40 with 29.2%</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480DE35F-AB55-14C4-2AEC-F5485E24547E}"/>
              </a:ext>
            </a:extLst>
          </p:cNvPr>
          <p:cNvSpPr txBox="1"/>
          <p:nvPr/>
        </p:nvSpPr>
        <p:spPr>
          <a:xfrm>
            <a:off x="928914" y="1444171"/>
            <a:ext cx="2866572" cy="369332"/>
          </a:xfrm>
          <a:prstGeom prst="rect">
            <a:avLst/>
          </a:prstGeom>
          <a:noFill/>
        </p:spPr>
        <p:txBody>
          <a:bodyPr wrap="square" rtlCol="0">
            <a:spAutoFit/>
          </a:bodyPr>
          <a:lstStyle/>
          <a:p>
            <a:r>
              <a:rPr lang="en-US" b="1" dirty="0"/>
              <a:t>BACKGROUND</a:t>
            </a:r>
          </a:p>
        </p:txBody>
      </p:sp>
      <p:sp>
        <p:nvSpPr>
          <p:cNvPr id="3" name="TextBox 2">
            <a:extLst>
              <a:ext uri="{FF2B5EF4-FFF2-40B4-BE49-F238E27FC236}">
                <a16:creationId xmlns:a16="http://schemas.microsoft.com/office/drawing/2014/main" id="{5C1A52C7-D70C-041B-36B5-1FF488B81FEF}"/>
              </a:ext>
            </a:extLst>
          </p:cNvPr>
          <p:cNvSpPr txBox="1"/>
          <p:nvPr/>
        </p:nvSpPr>
        <p:spPr>
          <a:xfrm>
            <a:off x="1030514" y="1813503"/>
            <a:ext cx="10232572" cy="2031325"/>
          </a:xfrm>
          <a:prstGeom prst="rect">
            <a:avLst/>
          </a:prstGeom>
          <a:noFill/>
        </p:spPr>
        <p:txBody>
          <a:bodyPr wrap="square" rtlCol="0">
            <a:spAutoFit/>
          </a:bodyPr>
          <a:lstStyle/>
          <a:p>
            <a:r>
              <a:rPr lang="en-US" dirty="0"/>
              <a:t>	SpaceX, a leader in the space industry, attempts to make space travel affordable to all. Their accomplishments include sending spacecraft to the international space station, launching a satellite constellation that provides internet access and sending manned missions to space. SpaceX can do this because the rocket launches are relatively inexpensive in comparison ($62 million per launch) due to their reusage of the first stage, which can cost up to $162 million each. By determining if the first stage will successfully land, we can determine the price of the launch. To achieve this, we can use public data and machine learning models to predict whether SpaceX – or a competing company- can reuse the first stage.</a:t>
            </a:r>
          </a:p>
        </p:txBody>
      </p:sp>
      <p:sp>
        <p:nvSpPr>
          <p:cNvPr id="6" name="TextBox 5">
            <a:extLst>
              <a:ext uri="{FF2B5EF4-FFF2-40B4-BE49-F238E27FC236}">
                <a16:creationId xmlns:a16="http://schemas.microsoft.com/office/drawing/2014/main" id="{E521012F-A3D2-C0A2-845D-9DE7E40D7287}"/>
              </a:ext>
            </a:extLst>
          </p:cNvPr>
          <p:cNvSpPr txBox="1"/>
          <p:nvPr/>
        </p:nvSpPr>
        <p:spPr>
          <a:xfrm>
            <a:off x="928914" y="3998976"/>
            <a:ext cx="3387054" cy="369332"/>
          </a:xfrm>
          <a:prstGeom prst="rect">
            <a:avLst/>
          </a:prstGeom>
          <a:noFill/>
        </p:spPr>
        <p:txBody>
          <a:bodyPr wrap="square" rtlCol="0">
            <a:spAutoFit/>
          </a:bodyPr>
          <a:lstStyle/>
          <a:p>
            <a:r>
              <a:rPr lang="en-US" b="1" dirty="0"/>
              <a:t>EXPLORE</a:t>
            </a:r>
          </a:p>
        </p:txBody>
      </p:sp>
      <p:sp>
        <p:nvSpPr>
          <p:cNvPr id="7" name="TextBox 6">
            <a:extLst>
              <a:ext uri="{FF2B5EF4-FFF2-40B4-BE49-F238E27FC236}">
                <a16:creationId xmlns:a16="http://schemas.microsoft.com/office/drawing/2014/main" id="{8A2004FC-1545-681D-65B5-985DE4CE5C09}"/>
              </a:ext>
            </a:extLst>
          </p:cNvPr>
          <p:cNvSpPr txBox="1"/>
          <p:nvPr/>
        </p:nvSpPr>
        <p:spPr>
          <a:xfrm>
            <a:off x="1030514" y="4620768"/>
            <a:ext cx="7308814" cy="1200329"/>
          </a:xfrm>
          <a:prstGeom prst="rect">
            <a:avLst/>
          </a:prstGeom>
          <a:noFill/>
        </p:spPr>
        <p:txBody>
          <a:bodyPr wrap="square" rtlCol="0">
            <a:spAutoFit/>
          </a:bodyPr>
          <a:lstStyle/>
          <a:p>
            <a:r>
              <a:rPr lang="en-US" dirty="0"/>
              <a:t>How payload mass, launch site, number of flights and orbits affect the first stage and landing success </a:t>
            </a:r>
            <a:br>
              <a:rPr lang="en-US" dirty="0"/>
            </a:br>
            <a:r>
              <a:rPr lang="en-US" dirty="0"/>
              <a:t>Rate of successful landings over time</a:t>
            </a:r>
          </a:p>
          <a:p>
            <a:r>
              <a:rPr lang="en-US" dirty="0"/>
              <a:t>Best predictive model for successful landing (binary classification)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28F44617-47D6-12AF-6182-1D3F721B191F}"/>
              </a:ext>
            </a:extLst>
          </p:cNvPr>
          <p:cNvSpPr txBox="1"/>
          <p:nvPr/>
        </p:nvSpPr>
        <p:spPr>
          <a:xfrm>
            <a:off x="794395" y="1633728"/>
            <a:ext cx="8386181" cy="800219"/>
          </a:xfrm>
          <a:prstGeom prst="rect">
            <a:avLst/>
          </a:prstGeom>
          <a:noFill/>
        </p:spPr>
        <p:txBody>
          <a:bodyPr wrap="square" rtlCol="0">
            <a:spAutoFit/>
          </a:bodyPr>
          <a:lstStyle/>
          <a:p>
            <a:r>
              <a:rPr lang="en-US" sz="2800" b="1" dirty="0"/>
              <a:t>STEPS</a:t>
            </a:r>
          </a:p>
          <a:p>
            <a:endParaRPr lang="en-US" dirty="0"/>
          </a:p>
        </p:txBody>
      </p:sp>
      <p:sp>
        <p:nvSpPr>
          <p:cNvPr id="3" name="TextBox 2">
            <a:extLst>
              <a:ext uri="{FF2B5EF4-FFF2-40B4-BE49-F238E27FC236}">
                <a16:creationId xmlns:a16="http://schemas.microsoft.com/office/drawing/2014/main" id="{41C06042-DEB9-5D12-A077-E6ACB782CD73}"/>
              </a:ext>
            </a:extLst>
          </p:cNvPr>
          <p:cNvSpPr txBox="1"/>
          <p:nvPr/>
        </p:nvSpPr>
        <p:spPr>
          <a:xfrm>
            <a:off x="938784" y="2316480"/>
            <a:ext cx="9887712" cy="2677656"/>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Collect</a:t>
            </a:r>
            <a:r>
              <a:rPr lang="en-US" sz="2400" dirty="0"/>
              <a:t> data using SpaceX REST API and web scraping techniques</a:t>
            </a:r>
          </a:p>
          <a:p>
            <a:pPr marL="285750" indent="-285750">
              <a:buFont typeface="Wingdings" panose="05000000000000000000" pitchFamily="2" charset="2"/>
              <a:buChar char="v"/>
            </a:pPr>
            <a:r>
              <a:rPr lang="en-US" sz="2400" b="1" dirty="0"/>
              <a:t>Wrangle </a:t>
            </a:r>
            <a:r>
              <a:rPr lang="en-US" sz="2400" dirty="0"/>
              <a:t>Data – by filtering the data, handling missing values, and applying on hot encoding – to prepare the data for analysis and modeling</a:t>
            </a:r>
          </a:p>
          <a:p>
            <a:pPr marL="285750" indent="-285750">
              <a:buFont typeface="Wingdings" panose="05000000000000000000" pitchFamily="2" charset="2"/>
              <a:buChar char="v"/>
            </a:pPr>
            <a:r>
              <a:rPr lang="en-US" sz="2400" b="1" dirty="0"/>
              <a:t>Explore</a:t>
            </a:r>
            <a:r>
              <a:rPr lang="en-US" sz="2400" dirty="0"/>
              <a:t> data via EDA with SQL and data visualization techniques</a:t>
            </a:r>
          </a:p>
          <a:p>
            <a:pPr marL="285750" indent="-285750">
              <a:buFont typeface="Wingdings" panose="05000000000000000000" pitchFamily="2" charset="2"/>
              <a:buChar char="v"/>
            </a:pPr>
            <a:r>
              <a:rPr lang="en-US" sz="2400" b="1" dirty="0"/>
              <a:t>Visualize</a:t>
            </a:r>
            <a:r>
              <a:rPr lang="en-US" sz="2400" dirty="0"/>
              <a:t> the data using Folium and </a:t>
            </a:r>
            <a:r>
              <a:rPr lang="en-US" sz="2400" dirty="0" err="1"/>
              <a:t>Plotly</a:t>
            </a:r>
            <a:r>
              <a:rPr lang="en-US" sz="2400" dirty="0"/>
              <a:t> Dash</a:t>
            </a:r>
          </a:p>
          <a:p>
            <a:pPr marL="285750" indent="-285750">
              <a:buFont typeface="Wingdings" panose="05000000000000000000" pitchFamily="2" charset="2"/>
              <a:buChar char="v"/>
            </a:pPr>
            <a:r>
              <a:rPr lang="en-US" sz="2400" b="1" dirty="0"/>
              <a:t>Build Models </a:t>
            </a:r>
            <a:r>
              <a:rPr lang="en-US" sz="2400" dirty="0"/>
              <a:t>to predict landing outcomes using classification models. Fine tune and evaluate models to find best model and parameters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54110DDD-DFF4-5AFC-4E68-2073BB2B0281}"/>
              </a:ext>
            </a:extLst>
          </p:cNvPr>
          <p:cNvSpPr txBox="1"/>
          <p:nvPr/>
        </p:nvSpPr>
        <p:spPr>
          <a:xfrm>
            <a:off x="770011" y="1648691"/>
            <a:ext cx="9814862" cy="646331"/>
          </a:xfrm>
          <a:prstGeom prst="rect">
            <a:avLst/>
          </a:prstGeom>
          <a:noFill/>
        </p:spPr>
        <p:txBody>
          <a:bodyPr wrap="square" rtlCol="0">
            <a:spAutoFit/>
          </a:bodyPr>
          <a:lstStyle/>
          <a:p>
            <a:r>
              <a:rPr lang="en-US" sz="3600" b="1" dirty="0"/>
              <a:t>STEPS</a:t>
            </a:r>
          </a:p>
        </p:txBody>
      </p:sp>
      <p:sp>
        <p:nvSpPr>
          <p:cNvPr id="4" name="TextBox 3">
            <a:extLst>
              <a:ext uri="{FF2B5EF4-FFF2-40B4-BE49-F238E27FC236}">
                <a16:creationId xmlns:a16="http://schemas.microsoft.com/office/drawing/2014/main" id="{DED43429-16AD-58FA-1BBD-42CCE5824553}"/>
              </a:ext>
            </a:extLst>
          </p:cNvPr>
          <p:cNvSpPr txBox="1"/>
          <p:nvPr/>
        </p:nvSpPr>
        <p:spPr>
          <a:xfrm>
            <a:off x="770011" y="2618509"/>
            <a:ext cx="10050389" cy="2554545"/>
          </a:xfrm>
          <a:prstGeom prst="rect">
            <a:avLst/>
          </a:prstGeom>
          <a:noFill/>
        </p:spPr>
        <p:txBody>
          <a:bodyPr wrap="square" rtlCol="0">
            <a:spAutoFit/>
          </a:bodyPr>
          <a:lstStyle/>
          <a:p>
            <a:pPr marL="342900" indent="-342900">
              <a:buFont typeface="+mj-lt"/>
              <a:buAutoNum type="arabicPeriod"/>
            </a:pPr>
            <a:r>
              <a:rPr lang="en-US" sz="2000" dirty="0"/>
              <a:t>Request data from SpaceX API (rocket launch data)</a:t>
            </a:r>
          </a:p>
          <a:p>
            <a:pPr marL="342900" indent="-342900">
              <a:buFont typeface="+mj-lt"/>
              <a:buAutoNum type="arabicPeriod"/>
            </a:pPr>
            <a:r>
              <a:rPr lang="en-US" sz="2000" dirty="0"/>
              <a:t>Decode response using .</a:t>
            </a:r>
            <a:r>
              <a:rPr lang="en-US" sz="2000" dirty="0" err="1"/>
              <a:t>json</a:t>
            </a:r>
            <a:r>
              <a:rPr lang="en-US" sz="2000" dirty="0"/>
              <a:t>() and convert to a </a:t>
            </a:r>
            <a:r>
              <a:rPr lang="en-US" sz="2000" dirty="0" err="1"/>
              <a:t>dataframe</a:t>
            </a:r>
            <a:r>
              <a:rPr lang="en-US" sz="2000" dirty="0"/>
              <a:t> using .</a:t>
            </a:r>
            <a:r>
              <a:rPr lang="en-US" sz="2000" dirty="0" err="1"/>
              <a:t>json_normalize</a:t>
            </a:r>
            <a:r>
              <a:rPr lang="en-US" sz="2000" dirty="0"/>
              <a:t>()</a:t>
            </a:r>
          </a:p>
          <a:p>
            <a:pPr marL="342900" indent="-342900">
              <a:buFont typeface="+mj-lt"/>
              <a:buAutoNum type="arabicPeriod"/>
            </a:pPr>
            <a:r>
              <a:rPr lang="en-US" sz="2000" dirty="0"/>
              <a:t>Request information about the launches from SpaceX API using custom functions</a:t>
            </a:r>
          </a:p>
          <a:p>
            <a:pPr marL="342900" indent="-342900">
              <a:buFont typeface="+mj-lt"/>
              <a:buAutoNum type="arabicPeriod"/>
            </a:pPr>
            <a:r>
              <a:rPr lang="en-US" sz="2000" dirty="0"/>
              <a:t>Create dictionary from the data</a:t>
            </a:r>
          </a:p>
          <a:p>
            <a:pPr marL="342900" indent="-342900">
              <a:buFont typeface="+mj-lt"/>
              <a:buAutoNum type="arabicPeriod"/>
            </a:pPr>
            <a:r>
              <a:rPr lang="en-US" sz="2000" dirty="0"/>
              <a:t>Create </a:t>
            </a:r>
            <a:r>
              <a:rPr lang="en-US" sz="2000" dirty="0" err="1"/>
              <a:t>dataframe</a:t>
            </a:r>
            <a:r>
              <a:rPr lang="en-US" sz="2000" dirty="0"/>
              <a:t> from the dictionary</a:t>
            </a:r>
          </a:p>
          <a:p>
            <a:pPr marL="342900" indent="-342900">
              <a:buFont typeface="+mj-lt"/>
              <a:buAutoNum type="arabicPeriod"/>
            </a:pPr>
            <a:r>
              <a:rPr lang="en-US" sz="2000" dirty="0"/>
              <a:t>Filter </a:t>
            </a:r>
            <a:r>
              <a:rPr lang="en-US" sz="2000" dirty="0" err="1"/>
              <a:t>dataframe</a:t>
            </a:r>
            <a:r>
              <a:rPr lang="en-US" sz="2000" dirty="0"/>
              <a:t> to contain only Falcon 9 launches</a:t>
            </a:r>
          </a:p>
          <a:p>
            <a:pPr marL="342900" indent="-342900">
              <a:buFont typeface="+mj-lt"/>
              <a:buAutoNum type="arabicPeriod"/>
            </a:pPr>
            <a:r>
              <a:rPr lang="en-US" sz="2000" dirty="0"/>
              <a:t>Replace missing values of Payload Mass with </a:t>
            </a:r>
            <a:r>
              <a:rPr lang="en-US" sz="2000" dirty="0" err="1"/>
              <a:t>calculated.mean</a:t>
            </a:r>
            <a:r>
              <a:rPr lang="en-US" sz="2000" dirty="0"/>
              <a:t>()</a:t>
            </a:r>
          </a:p>
          <a:p>
            <a:pPr marL="342900" indent="-342900">
              <a:buFont typeface="+mj-lt"/>
              <a:buAutoNum type="arabicPeriod"/>
            </a:pPr>
            <a:r>
              <a:rPr lang="en-US" sz="2000" dirty="0"/>
              <a:t>Export data to .</a:t>
            </a:r>
            <a:r>
              <a:rPr lang="en-US" sz="2000" dirty="0" err="1"/>
              <a:t>cvs</a:t>
            </a:r>
            <a:r>
              <a:rPr lang="en-US" sz="2000" dirty="0"/>
              <a:t> file</a:t>
            </a:r>
          </a:p>
        </p:txBody>
      </p:sp>
      <p:pic>
        <p:nvPicPr>
          <p:cNvPr id="10" name="Picture 9">
            <a:extLst>
              <a:ext uri="{FF2B5EF4-FFF2-40B4-BE49-F238E27FC236}">
                <a16:creationId xmlns:a16="http://schemas.microsoft.com/office/drawing/2014/main" id="{D5E946D1-17CE-0F4B-DDEF-076ABA1B6DD7}"/>
              </a:ext>
            </a:extLst>
          </p:cNvPr>
          <p:cNvPicPr>
            <a:picLocks noChangeAspect="1"/>
          </p:cNvPicPr>
          <p:nvPr/>
        </p:nvPicPr>
        <p:blipFill>
          <a:blip r:embed="rId3"/>
          <a:stretch>
            <a:fillRect/>
          </a:stretch>
        </p:blipFill>
        <p:spPr>
          <a:xfrm>
            <a:off x="104821" y="5543015"/>
            <a:ext cx="11588415" cy="482558"/>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Picture 9" descr="A blue squares with white text&#10;&#10;Description automatically generated">
            <a:extLst>
              <a:ext uri="{FF2B5EF4-FFF2-40B4-BE49-F238E27FC236}">
                <a16:creationId xmlns:a16="http://schemas.microsoft.com/office/drawing/2014/main" id="{C731651F-334C-FFF0-6343-0E9B34C18463}"/>
              </a:ext>
            </a:extLst>
          </p:cNvPr>
          <p:cNvPicPr>
            <a:picLocks noChangeAspect="1"/>
          </p:cNvPicPr>
          <p:nvPr/>
        </p:nvPicPr>
        <p:blipFill>
          <a:blip r:embed="rId3"/>
          <a:stretch>
            <a:fillRect/>
          </a:stretch>
        </p:blipFill>
        <p:spPr>
          <a:xfrm>
            <a:off x="5910263" y="3245490"/>
            <a:ext cx="5461000" cy="1335394"/>
          </a:xfrm>
          <a:prstGeom prst="rect">
            <a:avLst/>
          </a:prstGeom>
        </p:spPr>
      </p:pic>
      <p:sp>
        <p:nvSpPr>
          <p:cNvPr id="11" name="Flowchart: Alternate Process 10">
            <a:extLst>
              <a:ext uri="{FF2B5EF4-FFF2-40B4-BE49-F238E27FC236}">
                <a16:creationId xmlns:a16="http://schemas.microsoft.com/office/drawing/2014/main" id="{4E38CD6F-764F-9EC8-F0C8-895A599E51BA}"/>
              </a:ext>
            </a:extLst>
          </p:cNvPr>
          <p:cNvSpPr/>
          <p:nvPr/>
        </p:nvSpPr>
        <p:spPr>
          <a:xfrm>
            <a:off x="820738" y="1939636"/>
            <a:ext cx="4277735" cy="148936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F6132E4-1D53-31D3-FB60-23804684660D}"/>
              </a:ext>
            </a:extLst>
          </p:cNvPr>
          <p:cNvSpPr txBox="1"/>
          <p:nvPr/>
        </p:nvSpPr>
        <p:spPr>
          <a:xfrm>
            <a:off x="1191491" y="2230582"/>
            <a:ext cx="3519054" cy="954107"/>
          </a:xfrm>
          <a:prstGeom prst="rect">
            <a:avLst/>
          </a:prstGeom>
          <a:noFill/>
        </p:spPr>
        <p:txBody>
          <a:bodyPr wrap="square" rtlCol="0">
            <a:spAutoFit/>
          </a:bodyPr>
          <a:lstStyle/>
          <a:p>
            <a:r>
              <a:rPr lang="en-US" sz="2800" dirty="0">
                <a:solidFill>
                  <a:schemeClr val="bg1"/>
                </a:solidFill>
              </a:rPr>
              <a:t>SpaceX URL, Response, Json, </a:t>
            </a:r>
            <a:r>
              <a:rPr lang="en-US" sz="2800" dirty="0" err="1">
                <a:solidFill>
                  <a:schemeClr val="bg1"/>
                </a:solidFill>
              </a:rPr>
              <a:t>Dataframe</a:t>
            </a:r>
            <a:endParaRPr lang="en-US" sz="2800" dirty="0">
              <a:solidFill>
                <a:schemeClr val="bg1"/>
              </a:solidFill>
            </a:endParaRPr>
          </a:p>
        </p:txBody>
      </p:sp>
      <p:sp>
        <p:nvSpPr>
          <p:cNvPr id="13" name="Flowchart: Alternate Process 12">
            <a:extLst>
              <a:ext uri="{FF2B5EF4-FFF2-40B4-BE49-F238E27FC236}">
                <a16:creationId xmlns:a16="http://schemas.microsoft.com/office/drawing/2014/main" id="{93AC4DEC-3305-C6DB-4714-9F204E64F349}"/>
              </a:ext>
            </a:extLst>
          </p:cNvPr>
          <p:cNvSpPr/>
          <p:nvPr/>
        </p:nvSpPr>
        <p:spPr>
          <a:xfrm>
            <a:off x="820738" y="3810000"/>
            <a:ext cx="4277735" cy="148936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46348DD-124D-01A8-70B8-F8C01508FC89}"/>
              </a:ext>
            </a:extLst>
          </p:cNvPr>
          <p:cNvSpPr txBox="1"/>
          <p:nvPr/>
        </p:nvSpPr>
        <p:spPr>
          <a:xfrm>
            <a:off x="1094509" y="4142509"/>
            <a:ext cx="3269673" cy="954107"/>
          </a:xfrm>
          <a:prstGeom prst="rect">
            <a:avLst/>
          </a:prstGeom>
          <a:noFill/>
        </p:spPr>
        <p:txBody>
          <a:bodyPr wrap="square" rtlCol="0">
            <a:spAutoFit/>
          </a:bodyPr>
          <a:lstStyle/>
          <a:p>
            <a:r>
              <a:rPr lang="en-US" sz="2800" dirty="0">
                <a:solidFill>
                  <a:schemeClr val="bg1"/>
                </a:solidFill>
                <a:hlinkClick r:id="rId4">
                  <a:extLst>
                    <a:ext uri="{A12FA001-AC4F-418D-AE19-62706E023703}">
                      <ahyp:hlinkClr xmlns:ahyp="http://schemas.microsoft.com/office/drawing/2018/hyperlinkcolor" val="tx"/>
                    </a:ext>
                  </a:extLst>
                </a:hlinkClick>
              </a:rPr>
              <a:t>GitHub SpaceX API Notebook</a:t>
            </a:r>
            <a:endParaRPr lang="en-US" sz="2800" dirty="0">
              <a:solidFill>
                <a:schemeClr val="bg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pic>
        <p:nvPicPr>
          <p:cNvPr id="7" name="Picture 6" descr="A blue squares with white text&#10;&#10;Description automatically generated">
            <a:extLst>
              <a:ext uri="{FF2B5EF4-FFF2-40B4-BE49-F238E27FC236}">
                <a16:creationId xmlns:a16="http://schemas.microsoft.com/office/drawing/2014/main" id="{C40CE447-A854-5BD4-4334-F5F76FA6B1CF}"/>
              </a:ext>
            </a:extLst>
          </p:cNvPr>
          <p:cNvPicPr>
            <a:picLocks noChangeAspect="1"/>
          </p:cNvPicPr>
          <p:nvPr/>
        </p:nvPicPr>
        <p:blipFill>
          <a:blip r:embed="rId3"/>
          <a:stretch>
            <a:fillRect/>
          </a:stretch>
        </p:blipFill>
        <p:spPr>
          <a:xfrm>
            <a:off x="5054551" y="2258587"/>
            <a:ext cx="6403421" cy="1952898"/>
          </a:xfrm>
          <a:prstGeom prst="rect">
            <a:avLst/>
          </a:prstGeom>
        </p:spPr>
      </p:pic>
      <p:sp>
        <p:nvSpPr>
          <p:cNvPr id="9" name="Flowchart: Alternate Process 8">
            <a:extLst>
              <a:ext uri="{FF2B5EF4-FFF2-40B4-BE49-F238E27FC236}">
                <a16:creationId xmlns:a16="http://schemas.microsoft.com/office/drawing/2014/main" id="{4FA8D573-8FF1-75EB-404F-41CCA64F0BDD}"/>
              </a:ext>
            </a:extLst>
          </p:cNvPr>
          <p:cNvSpPr/>
          <p:nvPr/>
        </p:nvSpPr>
        <p:spPr>
          <a:xfrm>
            <a:off x="922412" y="1728058"/>
            <a:ext cx="4132140" cy="1558636"/>
          </a:xfrm>
          <a:prstGeom prst="flowChartAlternateProcess">
            <a:avLst/>
          </a:prstGeom>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Alternate Process 9">
            <a:extLst>
              <a:ext uri="{FF2B5EF4-FFF2-40B4-BE49-F238E27FC236}">
                <a16:creationId xmlns:a16="http://schemas.microsoft.com/office/drawing/2014/main" id="{EF339F11-303F-D91C-948F-3C4D4635522F}"/>
              </a:ext>
            </a:extLst>
          </p:cNvPr>
          <p:cNvSpPr/>
          <p:nvPr/>
        </p:nvSpPr>
        <p:spPr>
          <a:xfrm>
            <a:off x="922411" y="3934691"/>
            <a:ext cx="4132141" cy="1704109"/>
          </a:xfrm>
          <a:prstGeom prst="flowChartAlternateProcess">
            <a:avLst/>
          </a:prstGeom>
          <a:effectLst>
            <a:glow rad="63500">
              <a:schemeClr val="accent2">
                <a:satMod val="175000"/>
                <a:alpha val="40000"/>
              </a:schemeClr>
            </a:glow>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DE16A9-7892-E487-1C31-0FDA4CBDDA0A}"/>
              </a:ext>
            </a:extLst>
          </p:cNvPr>
          <p:cNvSpPr txBox="1"/>
          <p:nvPr/>
        </p:nvSpPr>
        <p:spPr>
          <a:xfrm>
            <a:off x="1288473" y="2120603"/>
            <a:ext cx="3186545" cy="954107"/>
          </a:xfrm>
          <a:prstGeom prst="rect">
            <a:avLst/>
          </a:prstGeom>
          <a:noFill/>
        </p:spPr>
        <p:txBody>
          <a:bodyPr wrap="square" rtlCol="0">
            <a:spAutoFit/>
          </a:bodyPr>
          <a:lstStyle/>
          <a:p>
            <a:r>
              <a:rPr lang="en-US" sz="2800" dirty="0">
                <a:solidFill>
                  <a:schemeClr val="bg1"/>
                </a:solidFill>
              </a:rPr>
              <a:t>Static URL, Beautiful Soup, </a:t>
            </a:r>
            <a:r>
              <a:rPr lang="en-US" sz="2800" dirty="0" err="1">
                <a:solidFill>
                  <a:schemeClr val="bg1"/>
                </a:solidFill>
              </a:rPr>
              <a:t>DataFrame</a:t>
            </a:r>
            <a:endParaRPr lang="en-US" sz="2800" dirty="0">
              <a:solidFill>
                <a:schemeClr val="bg1"/>
              </a:solidFill>
            </a:endParaRPr>
          </a:p>
        </p:txBody>
      </p:sp>
      <p:sp>
        <p:nvSpPr>
          <p:cNvPr id="13" name="TextBox 12">
            <a:extLst>
              <a:ext uri="{FF2B5EF4-FFF2-40B4-BE49-F238E27FC236}">
                <a16:creationId xmlns:a16="http://schemas.microsoft.com/office/drawing/2014/main" id="{1A56ADB2-C680-BE43-8EBA-91D378A2E79A}"/>
              </a:ext>
            </a:extLst>
          </p:cNvPr>
          <p:cNvSpPr txBox="1"/>
          <p:nvPr/>
        </p:nvSpPr>
        <p:spPr>
          <a:xfrm>
            <a:off x="1288473" y="4305182"/>
            <a:ext cx="3325091" cy="954107"/>
          </a:xfrm>
          <a:prstGeom prst="rect">
            <a:avLst/>
          </a:prstGeom>
          <a:noFill/>
        </p:spPr>
        <p:txBody>
          <a:bodyPr wrap="square" rtlCol="0">
            <a:spAutoFit/>
          </a:bodyPr>
          <a:lstStyle/>
          <a:p>
            <a:r>
              <a:rPr lang="en-US" sz="2800" dirty="0">
                <a:solidFill>
                  <a:schemeClr val="bg1"/>
                </a:solidFill>
                <a:hlinkClick r:id="rId4">
                  <a:extLst>
                    <a:ext uri="{A12FA001-AC4F-418D-AE19-62706E023703}">
                      <ahyp:hlinkClr xmlns:ahyp="http://schemas.microsoft.com/office/drawing/2018/hyperlinkcolor" val="tx"/>
                    </a:ext>
                  </a:extLst>
                </a:hlinkClick>
              </a:rPr>
              <a:t>GitHub URL Web Scraping Notebook</a:t>
            </a:r>
            <a:endParaRPr lang="en-US" sz="2800" dirty="0">
              <a:solidFill>
                <a:schemeClr val="bg1"/>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3007</TotalTime>
  <Words>2349</Words>
  <Application>Microsoft Office PowerPoint</Application>
  <PresentationFormat>Widescreen</PresentationFormat>
  <Paragraphs>233</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Chelsie A</cp:lastModifiedBy>
  <cp:revision>201</cp:revision>
  <dcterms:created xsi:type="dcterms:W3CDTF">2021-04-29T18:58:34Z</dcterms:created>
  <dcterms:modified xsi:type="dcterms:W3CDTF">2024-09-23T19:17:32Z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